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418" y="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0059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57200" y="1961963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8229599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57200" y="3155871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8229599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28162"/>
            <a:ext cx="694086" cy="65254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55893" y="2126151"/>
            <a:ext cx="527558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0C4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C4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C4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49479" y="1276197"/>
            <a:ext cx="369570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400" b="0" i="0">
                <a:solidFill>
                  <a:srgbClr val="00C4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296759" y="4767262"/>
            <a:ext cx="390525" cy="376555"/>
          </a:xfrm>
          <a:custGeom>
            <a:avLst/>
            <a:gdLst/>
            <a:ahLst/>
            <a:cxnLst/>
            <a:rect l="l" t="t" r="r" b="b"/>
            <a:pathLst>
              <a:path w="390525" h="376554">
                <a:moveTo>
                  <a:pt x="390040" y="376236"/>
                </a:moveTo>
                <a:lnTo>
                  <a:pt x="0" y="376236"/>
                </a:lnTo>
                <a:lnTo>
                  <a:pt x="0" y="0"/>
                </a:lnTo>
                <a:lnTo>
                  <a:pt x="390040" y="0"/>
                </a:lnTo>
                <a:lnTo>
                  <a:pt x="390040" y="376236"/>
                </a:lnTo>
                <a:close/>
              </a:path>
            </a:pathLst>
          </a:custGeom>
          <a:solidFill>
            <a:srgbClr val="00C4D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772257" y="448666"/>
            <a:ext cx="891004" cy="390388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457200" y="106322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8229599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C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0223" y="330007"/>
            <a:ext cx="7138034" cy="543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400" b="0" i="0">
                <a:solidFill>
                  <a:srgbClr val="00C4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112544" y="1304920"/>
            <a:ext cx="5470525" cy="3588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368920" y="4808385"/>
            <a:ext cx="258445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FFFF"/>
                </a:solidFill>
              </a:rPr>
              <a:t>Careers</a:t>
            </a:r>
            <a:r>
              <a:rPr sz="4800" spc="-145" dirty="0">
                <a:solidFill>
                  <a:srgbClr val="FFFFFF"/>
                </a:solidFill>
              </a:rPr>
              <a:t> </a:t>
            </a:r>
            <a:r>
              <a:rPr sz="4800" dirty="0">
                <a:solidFill>
                  <a:srgbClr val="FFFFFF"/>
                </a:solidFill>
              </a:rPr>
              <a:t>with</a:t>
            </a:r>
            <a:r>
              <a:rPr sz="4800" spc="-140" dirty="0">
                <a:solidFill>
                  <a:srgbClr val="FFFFFF"/>
                </a:solidFill>
              </a:rPr>
              <a:t> </a:t>
            </a:r>
            <a:r>
              <a:rPr sz="4800" spc="-10" dirty="0">
                <a:solidFill>
                  <a:srgbClr val="FFFFFF"/>
                </a:solidFill>
              </a:rPr>
              <a:t>Maths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2114524" y="3390548"/>
            <a:ext cx="484378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i="1" dirty="0">
                <a:solidFill>
                  <a:srgbClr val="88F4FD"/>
                </a:solidFill>
                <a:latin typeface="Arial"/>
                <a:cs typeface="Arial"/>
              </a:rPr>
              <a:t>When</a:t>
            </a:r>
            <a:r>
              <a:rPr sz="2800" b="1" i="1" spc="-105" dirty="0">
                <a:solidFill>
                  <a:srgbClr val="88F4FD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88F4FD"/>
                </a:solidFill>
                <a:latin typeface="Arial"/>
                <a:cs typeface="Arial"/>
              </a:rPr>
              <a:t>Maths</a:t>
            </a:r>
            <a:r>
              <a:rPr sz="2800" b="1" i="1" spc="-100" dirty="0">
                <a:solidFill>
                  <a:srgbClr val="88F4FD"/>
                </a:solidFill>
                <a:latin typeface="Arial"/>
                <a:cs typeface="Arial"/>
              </a:rPr>
              <a:t> </a:t>
            </a:r>
            <a:r>
              <a:rPr sz="2800" b="1" i="1" dirty="0">
                <a:solidFill>
                  <a:srgbClr val="88F4FD"/>
                </a:solidFill>
                <a:latin typeface="Arial"/>
                <a:cs typeface="Arial"/>
              </a:rPr>
              <a:t>Meets</a:t>
            </a:r>
            <a:r>
              <a:rPr sz="2800" b="1" i="1" spc="-105" dirty="0">
                <a:solidFill>
                  <a:srgbClr val="88F4FD"/>
                </a:solidFill>
                <a:latin typeface="Arial"/>
                <a:cs typeface="Arial"/>
              </a:rPr>
              <a:t> </a:t>
            </a:r>
            <a:r>
              <a:rPr sz="2800" b="1" i="1" spc="-10" dirty="0">
                <a:solidFill>
                  <a:srgbClr val="88F4FD"/>
                </a:solidFill>
                <a:latin typeface="Arial"/>
                <a:cs typeface="Arial"/>
              </a:rPr>
              <a:t>Medicine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/>
              <a:t>Statistics</a:t>
            </a:r>
            <a:r>
              <a:rPr sz="3000" spc="-25" dirty="0"/>
              <a:t> </a:t>
            </a:r>
            <a:r>
              <a:rPr sz="3000" dirty="0"/>
              <a:t>is</a:t>
            </a:r>
            <a:r>
              <a:rPr sz="3000" spc="-25" dirty="0"/>
              <a:t> </a:t>
            </a:r>
            <a:r>
              <a:rPr sz="3000" dirty="0"/>
              <a:t>a</a:t>
            </a:r>
            <a:r>
              <a:rPr sz="3000" spc="-15" dirty="0"/>
              <a:t> </a:t>
            </a:r>
            <a:r>
              <a:rPr sz="3000" b="1" dirty="0">
                <a:latin typeface="Arial"/>
                <a:cs typeface="Arial"/>
              </a:rPr>
              <a:t>tool</a:t>
            </a:r>
            <a:r>
              <a:rPr sz="3000" b="1" spc="-10" dirty="0">
                <a:latin typeface="Arial"/>
                <a:cs typeface="Arial"/>
              </a:rPr>
              <a:t> </a:t>
            </a:r>
            <a:r>
              <a:rPr sz="3000" dirty="0"/>
              <a:t>to</a:t>
            </a:r>
            <a:r>
              <a:rPr sz="3000" spc="-25" dirty="0"/>
              <a:t> </a:t>
            </a:r>
            <a:r>
              <a:rPr sz="3000" dirty="0"/>
              <a:t>understand</a:t>
            </a:r>
            <a:r>
              <a:rPr sz="3000" spc="-25" dirty="0"/>
              <a:t> </a:t>
            </a:r>
            <a:r>
              <a:rPr sz="3000" dirty="0"/>
              <a:t>the</a:t>
            </a:r>
            <a:r>
              <a:rPr sz="3000" spc="-25" dirty="0"/>
              <a:t> </a:t>
            </a:r>
            <a:r>
              <a:rPr sz="3000" spc="-10" dirty="0"/>
              <a:t>world</a:t>
            </a:r>
            <a:endParaRPr sz="3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51259" y="1284998"/>
            <a:ext cx="6156325" cy="3661410"/>
            <a:chOff x="551259" y="1284998"/>
            <a:chExt cx="6156325" cy="3661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7058" y="1443793"/>
              <a:ext cx="2624661" cy="117501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4673" y="1284998"/>
              <a:ext cx="3202447" cy="150749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83477" y="2256133"/>
              <a:ext cx="1469468" cy="1445665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259" y="3406041"/>
              <a:ext cx="2093260" cy="112994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03765" y="3361583"/>
              <a:ext cx="1587798" cy="1584255"/>
            </a:xfrm>
            <a:prstGeom prst="rect">
              <a:avLst/>
            </a:prstGeom>
          </p:spPr>
        </p:pic>
      </p:grp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862372" y="1976841"/>
            <a:ext cx="1584570" cy="2447999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10</a:t>
            </a:fld>
            <a:endParaRPr spc="-2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77224" y="2126128"/>
            <a:ext cx="1905239" cy="2482207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0565" y="2123294"/>
            <a:ext cx="2302162" cy="2722103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Statistics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everywhere</a:t>
            </a: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23028" y="1193288"/>
            <a:ext cx="3909961" cy="1860012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476232" y="1256317"/>
            <a:ext cx="3534410" cy="771525"/>
            <a:chOff x="476232" y="1256317"/>
            <a:chExt cx="3534410" cy="771525"/>
          </a:xfrm>
        </p:grpSpPr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5758" y="1403144"/>
              <a:ext cx="3392152" cy="54204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80995" y="1398381"/>
              <a:ext cx="3524885" cy="624205"/>
            </a:xfrm>
            <a:custGeom>
              <a:avLst/>
              <a:gdLst/>
              <a:ahLst/>
              <a:cxnLst/>
              <a:rect l="l" t="t" r="r" b="b"/>
              <a:pathLst>
                <a:path w="3524885" h="624205">
                  <a:moveTo>
                    <a:pt x="0" y="0"/>
                  </a:moveTo>
                  <a:lnTo>
                    <a:pt x="3524419" y="0"/>
                  </a:lnTo>
                  <a:lnTo>
                    <a:pt x="3524419" y="624162"/>
                  </a:lnTo>
                  <a:lnTo>
                    <a:pt x="0" y="624162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4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5758" y="1265843"/>
              <a:ext cx="1744086" cy="27460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80995" y="1261080"/>
              <a:ext cx="1753870" cy="284480"/>
            </a:xfrm>
            <a:custGeom>
              <a:avLst/>
              <a:gdLst/>
              <a:ahLst/>
              <a:cxnLst/>
              <a:rect l="l" t="t" r="r" b="b"/>
              <a:pathLst>
                <a:path w="1753870" h="284480">
                  <a:moveTo>
                    <a:pt x="0" y="0"/>
                  </a:moveTo>
                  <a:lnTo>
                    <a:pt x="1753611" y="0"/>
                  </a:lnTo>
                  <a:lnTo>
                    <a:pt x="1753611" y="284127"/>
                  </a:lnTo>
                  <a:lnTo>
                    <a:pt x="0" y="284127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40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1" name="object 1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72728" y="4342886"/>
            <a:ext cx="5019929" cy="616815"/>
          </a:xfrm>
          <a:prstGeom prst="rect">
            <a:avLst/>
          </a:prstGeom>
        </p:spPr>
      </p:pic>
      <p:grpSp>
        <p:nvGrpSpPr>
          <p:cNvPr id="12" name="object 12"/>
          <p:cNvGrpSpPr/>
          <p:nvPr/>
        </p:nvGrpSpPr>
        <p:grpSpPr>
          <a:xfrm>
            <a:off x="4776244" y="3217211"/>
            <a:ext cx="4057015" cy="1016000"/>
            <a:chOff x="4776244" y="3217211"/>
            <a:chExt cx="4057015" cy="1016000"/>
          </a:xfrm>
        </p:grpSpPr>
        <p:pic>
          <p:nvPicPr>
            <p:cNvPr id="13" name="object 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776244" y="3217211"/>
              <a:ext cx="4056745" cy="481830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046105" y="3618515"/>
              <a:ext cx="1866363" cy="614636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11</a:t>
            </a:fld>
            <a:endParaRPr spc="-2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Statistics</a:t>
            </a:r>
            <a:r>
              <a:rPr spc="-10" dirty="0"/>
              <a:t> </a:t>
            </a:r>
            <a:r>
              <a:rPr dirty="0"/>
              <a:t>are</a:t>
            </a:r>
            <a:r>
              <a:rPr spc="-10" dirty="0"/>
              <a:t> everywhere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47447" y="1176010"/>
            <a:ext cx="8216265" cy="3609340"/>
            <a:chOff x="547447" y="1176010"/>
            <a:chExt cx="8216265" cy="36093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7447" y="1176010"/>
              <a:ext cx="4114800" cy="231900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0059" y="1319900"/>
              <a:ext cx="2624377" cy="33034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63763" y="2149246"/>
              <a:ext cx="3699721" cy="263605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12</a:t>
            </a:fld>
            <a:endParaRPr spc="-2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5638" y="1584130"/>
            <a:ext cx="4472305" cy="3215005"/>
            <a:chOff x="2395638" y="1584130"/>
            <a:chExt cx="4472305" cy="3215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638" y="1584130"/>
              <a:ext cx="4472000" cy="2780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35637" y="1601129"/>
              <a:ext cx="4392295" cy="2700020"/>
            </a:xfrm>
            <a:custGeom>
              <a:avLst/>
              <a:gdLst/>
              <a:ahLst/>
              <a:cxnLst/>
              <a:rect l="l" t="t" r="r" b="b"/>
              <a:pathLst>
                <a:path w="4392295" h="2700020">
                  <a:moveTo>
                    <a:pt x="2195999" y="2699999"/>
                  </a:moveTo>
                  <a:lnTo>
                    <a:pt x="2136541" y="2699514"/>
                  </a:lnTo>
                  <a:lnTo>
                    <a:pt x="2077473" y="2698067"/>
                  </a:lnTo>
                  <a:lnTo>
                    <a:pt x="2018815" y="2695669"/>
                  </a:lnTo>
                  <a:lnTo>
                    <a:pt x="1960587" y="2692333"/>
                  </a:lnTo>
                  <a:lnTo>
                    <a:pt x="1902809" y="2688072"/>
                  </a:lnTo>
                  <a:lnTo>
                    <a:pt x="1845501" y="2682897"/>
                  </a:lnTo>
                  <a:lnTo>
                    <a:pt x="1788683" y="2676822"/>
                  </a:lnTo>
                  <a:lnTo>
                    <a:pt x="1732374" y="2669857"/>
                  </a:lnTo>
                  <a:lnTo>
                    <a:pt x="1676595" y="2662016"/>
                  </a:lnTo>
                  <a:lnTo>
                    <a:pt x="1621366" y="2653310"/>
                  </a:lnTo>
                  <a:lnTo>
                    <a:pt x="1566706" y="2643753"/>
                  </a:lnTo>
                  <a:lnTo>
                    <a:pt x="1512635" y="2633355"/>
                  </a:lnTo>
                  <a:lnTo>
                    <a:pt x="1459174" y="2622130"/>
                  </a:lnTo>
                  <a:lnTo>
                    <a:pt x="1406342" y="2610089"/>
                  </a:lnTo>
                  <a:lnTo>
                    <a:pt x="1354159" y="2597245"/>
                  </a:lnTo>
                  <a:lnTo>
                    <a:pt x="1302645" y="2583610"/>
                  </a:lnTo>
                  <a:lnTo>
                    <a:pt x="1251821" y="2569196"/>
                  </a:lnTo>
                  <a:lnTo>
                    <a:pt x="1201705" y="2554017"/>
                  </a:lnTo>
                  <a:lnTo>
                    <a:pt x="1152318" y="2538082"/>
                  </a:lnTo>
                  <a:lnTo>
                    <a:pt x="1103679" y="2521406"/>
                  </a:lnTo>
                  <a:lnTo>
                    <a:pt x="1055810" y="2504001"/>
                  </a:lnTo>
                  <a:lnTo>
                    <a:pt x="1008728" y="2485877"/>
                  </a:lnTo>
                  <a:lnTo>
                    <a:pt x="962456" y="2467049"/>
                  </a:lnTo>
                  <a:lnTo>
                    <a:pt x="917012" y="2447528"/>
                  </a:lnTo>
                  <a:lnTo>
                    <a:pt x="872416" y="2427326"/>
                  </a:lnTo>
                  <a:lnTo>
                    <a:pt x="828688" y="2406455"/>
                  </a:lnTo>
                  <a:lnTo>
                    <a:pt x="785849" y="2384928"/>
                  </a:lnTo>
                  <a:lnTo>
                    <a:pt x="743918" y="2362758"/>
                  </a:lnTo>
                  <a:lnTo>
                    <a:pt x="702914" y="2339955"/>
                  </a:lnTo>
                  <a:lnTo>
                    <a:pt x="662859" y="2316533"/>
                  </a:lnTo>
                  <a:lnTo>
                    <a:pt x="623772" y="2292504"/>
                  </a:lnTo>
                  <a:lnTo>
                    <a:pt x="585672" y="2267880"/>
                  </a:lnTo>
                  <a:lnTo>
                    <a:pt x="548580" y="2242673"/>
                  </a:lnTo>
                  <a:lnTo>
                    <a:pt x="512515" y="2216895"/>
                  </a:lnTo>
                  <a:lnTo>
                    <a:pt x="477499" y="2190560"/>
                  </a:lnTo>
                  <a:lnTo>
                    <a:pt x="443549" y="2163678"/>
                  </a:lnTo>
                  <a:lnTo>
                    <a:pt x="410687" y="2136263"/>
                  </a:lnTo>
                  <a:lnTo>
                    <a:pt x="378932" y="2108326"/>
                  </a:lnTo>
                  <a:lnTo>
                    <a:pt x="348305" y="2079879"/>
                  </a:lnTo>
                  <a:lnTo>
                    <a:pt x="318824" y="2050936"/>
                  </a:lnTo>
                  <a:lnTo>
                    <a:pt x="290511" y="2021508"/>
                  </a:lnTo>
                  <a:lnTo>
                    <a:pt x="263385" y="1991607"/>
                  </a:lnTo>
                  <a:lnTo>
                    <a:pt x="237465" y="1961246"/>
                  </a:lnTo>
                  <a:lnTo>
                    <a:pt x="212772" y="1930437"/>
                  </a:lnTo>
                  <a:lnTo>
                    <a:pt x="189326" y="1899193"/>
                  </a:lnTo>
                  <a:lnTo>
                    <a:pt x="167147" y="1867524"/>
                  </a:lnTo>
                  <a:lnTo>
                    <a:pt x="146254" y="1835445"/>
                  </a:lnTo>
                  <a:lnTo>
                    <a:pt x="108408" y="1770100"/>
                  </a:lnTo>
                  <a:lnTo>
                    <a:pt x="75947" y="1703258"/>
                  </a:lnTo>
                  <a:lnTo>
                    <a:pt x="49031" y="1635015"/>
                  </a:lnTo>
                  <a:lnTo>
                    <a:pt x="27819" y="1565470"/>
                  </a:lnTo>
                  <a:lnTo>
                    <a:pt x="12470" y="1494720"/>
                  </a:lnTo>
                  <a:lnTo>
                    <a:pt x="3144" y="1422864"/>
                  </a:lnTo>
                  <a:lnTo>
                    <a:pt x="0" y="1349999"/>
                  </a:lnTo>
                  <a:lnTo>
                    <a:pt x="789" y="1313447"/>
                  </a:lnTo>
                  <a:lnTo>
                    <a:pt x="7044" y="1241075"/>
                  </a:lnTo>
                  <a:lnTo>
                    <a:pt x="19401" y="1169760"/>
                  </a:lnTo>
                  <a:lnTo>
                    <a:pt x="37702" y="1099600"/>
                  </a:lnTo>
                  <a:lnTo>
                    <a:pt x="61786" y="1030694"/>
                  </a:lnTo>
                  <a:lnTo>
                    <a:pt x="91495" y="963139"/>
                  </a:lnTo>
                  <a:lnTo>
                    <a:pt x="126668" y="897033"/>
                  </a:lnTo>
                  <a:lnTo>
                    <a:pt x="167147" y="832475"/>
                  </a:lnTo>
                  <a:lnTo>
                    <a:pt x="189326" y="800806"/>
                  </a:lnTo>
                  <a:lnTo>
                    <a:pt x="212772" y="769562"/>
                  </a:lnTo>
                  <a:lnTo>
                    <a:pt x="237465" y="738753"/>
                  </a:lnTo>
                  <a:lnTo>
                    <a:pt x="263385" y="708392"/>
                  </a:lnTo>
                  <a:lnTo>
                    <a:pt x="290511" y="678491"/>
                  </a:lnTo>
                  <a:lnTo>
                    <a:pt x="318824" y="649063"/>
                  </a:lnTo>
                  <a:lnTo>
                    <a:pt x="348305" y="620120"/>
                  </a:lnTo>
                  <a:lnTo>
                    <a:pt x="378932" y="591673"/>
                  </a:lnTo>
                  <a:lnTo>
                    <a:pt x="410687" y="563736"/>
                  </a:lnTo>
                  <a:lnTo>
                    <a:pt x="443549" y="536321"/>
                  </a:lnTo>
                  <a:lnTo>
                    <a:pt x="477499" y="509439"/>
                  </a:lnTo>
                  <a:lnTo>
                    <a:pt x="512515" y="483104"/>
                  </a:lnTo>
                  <a:lnTo>
                    <a:pt x="548580" y="457326"/>
                  </a:lnTo>
                  <a:lnTo>
                    <a:pt x="585672" y="432119"/>
                  </a:lnTo>
                  <a:lnTo>
                    <a:pt x="623772" y="407495"/>
                  </a:lnTo>
                  <a:lnTo>
                    <a:pt x="662859" y="383466"/>
                  </a:lnTo>
                  <a:lnTo>
                    <a:pt x="702914" y="360044"/>
                  </a:lnTo>
                  <a:lnTo>
                    <a:pt x="743918" y="337241"/>
                  </a:lnTo>
                  <a:lnTo>
                    <a:pt x="785849" y="315071"/>
                  </a:lnTo>
                  <a:lnTo>
                    <a:pt x="828688" y="293544"/>
                  </a:lnTo>
                  <a:lnTo>
                    <a:pt x="872416" y="272673"/>
                  </a:lnTo>
                  <a:lnTo>
                    <a:pt x="917012" y="252471"/>
                  </a:lnTo>
                  <a:lnTo>
                    <a:pt x="962456" y="232950"/>
                  </a:lnTo>
                  <a:lnTo>
                    <a:pt x="1008728" y="214122"/>
                  </a:lnTo>
                  <a:lnTo>
                    <a:pt x="1055810" y="195998"/>
                  </a:lnTo>
                  <a:lnTo>
                    <a:pt x="1103679" y="178593"/>
                  </a:lnTo>
                  <a:lnTo>
                    <a:pt x="1152318" y="161917"/>
                  </a:lnTo>
                  <a:lnTo>
                    <a:pt x="1201705" y="145982"/>
                  </a:lnTo>
                  <a:lnTo>
                    <a:pt x="1251821" y="130802"/>
                  </a:lnTo>
                  <a:lnTo>
                    <a:pt x="1302645" y="116389"/>
                  </a:lnTo>
                  <a:lnTo>
                    <a:pt x="1354159" y="102754"/>
                  </a:lnTo>
                  <a:lnTo>
                    <a:pt x="1406342" y="89910"/>
                  </a:lnTo>
                  <a:lnTo>
                    <a:pt x="1459174" y="77869"/>
                  </a:lnTo>
                  <a:lnTo>
                    <a:pt x="1512635" y="66644"/>
                  </a:lnTo>
                  <a:lnTo>
                    <a:pt x="1566706" y="56246"/>
                  </a:lnTo>
                  <a:lnTo>
                    <a:pt x="1621366" y="46689"/>
                  </a:lnTo>
                  <a:lnTo>
                    <a:pt x="1676595" y="37983"/>
                  </a:lnTo>
                  <a:lnTo>
                    <a:pt x="1732374" y="30142"/>
                  </a:lnTo>
                  <a:lnTo>
                    <a:pt x="1788683" y="23177"/>
                  </a:lnTo>
                  <a:lnTo>
                    <a:pt x="1845501" y="17101"/>
                  </a:lnTo>
                  <a:lnTo>
                    <a:pt x="1902809" y="11927"/>
                  </a:lnTo>
                  <a:lnTo>
                    <a:pt x="1960587" y="7666"/>
                  </a:lnTo>
                  <a:lnTo>
                    <a:pt x="2018815" y="4330"/>
                  </a:lnTo>
                  <a:lnTo>
                    <a:pt x="2077473" y="1932"/>
                  </a:lnTo>
                  <a:lnTo>
                    <a:pt x="2136541" y="485"/>
                  </a:lnTo>
                  <a:lnTo>
                    <a:pt x="2195999" y="0"/>
                  </a:lnTo>
                  <a:lnTo>
                    <a:pt x="2255458" y="485"/>
                  </a:lnTo>
                  <a:lnTo>
                    <a:pt x="2314526" y="1932"/>
                  </a:lnTo>
                  <a:lnTo>
                    <a:pt x="2373184" y="4330"/>
                  </a:lnTo>
                  <a:lnTo>
                    <a:pt x="2431412" y="7666"/>
                  </a:lnTo>
                  <a:lnTo>
                    <a:pt x="2489190" y="11927"/>
                  </a:lnTo>
                  <a:lnTo>
                    <a:pt x="2546498" y="17101"/>
                  </a:lnTo>
                  <a:lnTo>
                    <a:pt x="2603316" y="23177"/>
                  </a:lnTo>
                  <a:lnTo>
                    <a:pt x="2659625" y="30142"/>
                  </a:lnTo>
                  <a:lnTo>
                    <a:pt x="2715404" y="37983"/>
                  </a:lnTo>
                  <a:lnTo>
                    <a:pt x="2770633" y="46689"/>
                  </a:lnTo>
                  <a:lnTo>
                    <a:pt x="2825293" y="56246"/>
                  </a:lnTo>
                  <a:lnTo>
                    <a:pt x="2879364" y="66644"/>
                  </a:lnTo>
                  <a:lnTo>
                    <a:pt x="2932825" y="77869"/>
                  </a:lnTo>
                  <a:lnTo>
                    <a:pt x="2985657" y="89910"/>
                  </a:lnTo>
                  <a:lnTo>
                    <a:pt x="3037840" y="102754"/>
                  </a:lnTo>
                  <a:lnTo>
                    <a:pt x="3089354" y="116389"/>
                  </a:lnTo>
                  <a:lnTo>
                    <a:pt x="3140179" y="130802"/>
                  </a:lnTo>
                  <a:lnTo>
                    <a:pt x="3190294" y="145982"/>
                  </a:lnTo>
                  <a:lnTo>
                    <a:pt x="3239682" y="161917"/>
                  </a:lnTo>
                  <a:lnTo>
                    <a:pt x="3288320" y="178593"/>
                  </a:lnTo>
                  <a:lnTo>
                    <a:pt x="3336190" y="195998"/>
                  </a:lnTo>
                  <a:lnTo>
                    <a:pt x="3383271" y="214122"/>
                  </a:lnTo>
                  <a:lnTo>
                    <a:pt x="3429543" y="232950"/>
                  </a:lnTo>
                  <a:lnTo>
                    <a:pt x="3474987" y="252471"/>
                  </a:lnTo>
                  <a:lnTo>
                    <a:pt x="3519583" y="272673"/>
                  </a:lnTo>
                  <a:lnTo>
                    <a:pt x="3563311" y="293544"/>
                  </a:lnTo>
                  <a:lnTo>
                    <a:pt x="3606150" y="315071"/>
                  </a:lnTo>
                  <a:lnTo>
                    <a:pt x="3648082" y="337241"/>
                  </a:lnTo>
                  <a:lnTo>
                    <a:pt x="3689085" y="360044"/>
                  </a:lnTo>
                  <a:lnTo>
                    <a:pt x="3729140" y="383466"/>
                  </a:lnTo>
                  <a:lnTo>
                    <a:pt x="3768228" y="407495"/>
                  </a:lnTo>
                  <a:lnTo>
                    <a:pt x="3806327" y="432119"/>
                  </a:lnTo>
                  <a:lnTo>
                    <a:pt x="3843419" y="457326"/>
                  </a:lnTo>
                  <a:lnTo>
                    <a:pt x="3879484" y="483104"/>
                  </a:lnTo>
                  <a:lnTo>
                    <a:pt x="3914501" y="509439"/>
                  </a:lnTo>
                  <a:lnTo>
                    <a:pt x="3948450" y="536321"/>
                  </a:lnTo>
                  <a:lnTo>
                    <a:pt x="3981312" y="563736"/>
                  </a:lnTo>
                  <a:lnTo>
                    <a:pt x="4013067" y="591673"/>
                  </a:lnTo>
                  <a:lnTo>
                    <a:pt x="4043694" y="620120"/>
                  </a:lnTo>
                  <a:lnTo>
                    <a:pt x="4073175" y="649063"/>
                  </a:lnTo>
                  <a:lnTo>
                    <a:pt x="4101488" y="678491"/>
                  </a:lnTo>
                  <a:lnTo>
                    <a:pt x="4128615" y="708392"/>
                  </a:lnTo>
                  <a:lnTo>
                    <a:pt x="4154534" y="738753"/>
                  </a:lnTo>
                  <a:lnTo>
                    <a:pt x="4179227" y="769562"/>
                  </a:lnTo>
                  <a:lnTo>
                    <a:pt x="4202673" y="800806"/>
                  </a:lnTo>
                  <a:lnTo>
                    <a:pt x="4224852" y="832475"/>
                  </a:lnTo>
                  <a:lnTo>
                    <a:pt x="4245745" y="864554"/>
                  </a:lnTo>
                  <a:lnTo>
                    <a:pt x="4283591" y="929899"/>
                  </a:lnTo>
                  <a:lnTo>
                    <a:pt x="4316052" y="996741"/>
                  </a:lnTo>
                  <a:lnTo>
                    <a:pt x="4342968" y="1064984"/>
                  </a:lnTo>
                  <a:lnTo>
                    <a:pt x="4364180" y="1134529"/>
                  </a:lnTo>
                  <a:lnTo>
                    <a:pt x="4379529" y="1205279"/>
                  </a:lnTo>
                  <a:lnTo>
                    <a:pt x="4388856" y="1277135"/>
                  </a:lnTo>
                  <a:lnTo>
                    <a:pt x="4392000" y="1349999"/>
                  </a:lnTo>
                  <a:lnTo>
                    <a:pt x="4391210" y="1386552"/>
                  </a:lnTo>
                  <a:lnTo>
                    <a:pt x="4384955" y="1458924"/>
                  </a:lnTo>
                  <a:lnTo>
                    <a:pt x="4372598" y="1530239"/>
                  </a:lnTo>
                  <a:lnTo>
                    <a:pt x="4354297" y="1600399"/>
                  </a:lnTo>
                  <a:lnTo>
                    <a:pt x="4330213" y="1669305"/>
                  </a:lnTo>
                  <a:lnTo>
                    <a:pt x="4300505" y="1736860"/>
                  </a:lnTo>
                  <a:lnTo>
                    <a:pt x="4265331" y="1802966"/>
                  </a:lnTo>
                  <a:lnTo>
                    <a:pt x="4224852" y="1867524"/>
                  </a:lnTo>
                  <a:lnTo>
                    <a:pt x="4202673" y="1899193"/>
                  </a:lnTo>
                  <a:lnTo>
                    <a:pt x="4179227" y="1930437"/>
                  </a:lnTo>
                  <a:lnTo>
                    <a:pt x="4154534" y="1961246"/>
                  </a:lnTo>
                  <a:lnTo>
                    <a:pt x="4128615" y="1991607"/>
                  </a:lnTo>
                  <a:lnTo>
                    <a:pt x="4101488" y="2021508"/>
                  </a:lnTo>
                  <a:lnTo>
                    <a:pt x="4073175" y="2050936"/>
                  </a:lnTo>
                  <a:lnTo>
                    <a:pt x="4043694" y="2079879"/>
                  </a:lnTo>
                  <a:lnTo>
                    <a:pt x="4013067" y="2108326"/>
                  </a:lnTo>
                  <a:lnTo>
                    <a:pt x="3981312" y="2136263"/>
                  </a:lnTo>
                  <a:lnTo>
                    <a:pt x="3948450" y="2163678"/>
                  </a:lnTo>
                  <a:lnTo>
                    <a:pt x="3914501" y="2190560"/>
                  </a:lnTo>
                  <a:lnTo>
                    <a:pt x="3879484" y="2216895"/>
                  </a:lnTo>
                  <a:lnTo>
                    <a:pt x="3843419" y="2242673"/>
                  </a:lnTo>
                  <a:lnTo>
                    <a:pt x="3806327" y="2267880"/>
                  </a:lnTo>
                  <a:lnTo>
                    <a:pt x="3768228" y="2292504"/>
                  </a:lnTo>
                  <a:lnTo>
                    <a:pt x="3729140" y="2316533"/>
                  </a:lnTo>
                  <a:lnTo>
                    <a:pt x="3689085" y="2339955"/>
                  </a:lnTo>
                  <a:lnTo>
                    <a:pt x="3648082" y="2362758"/>
                  </a:lnTo>
                  <a:lnTo>
                    <a:pt x="3606150" y="2384928"/>
                  </a:lnTo>
                  <a:lnTo>
                    <a:pt x="3563311" y="2406455"/>
                  </a:lnTo>
                  <a:lnTo>
                    <a:pt x="3519583" y="2427326"/>
                  </a:lnTo>
                  <a:lnTo>
                    <a:pt x="3474987" y="2447528"/>
                  </a:lnTo>
                  <a:lnTo>
                    <a:pt x="3429543" y="2467049"/>
                  </a:lnTo>
                  <a:lnTo>
                    <a:pt x="3383271" y="2485877"/>
                  </a:lnTo>
                  <a:lnTo>
                    <a:pt x="3336190" y="2504001"/>
                  </a:lnTo>
                  <a:lnTo>
                    <a:pt x="3288320" y="2521406"/>
                  </a:lnTo>
                  <a:lnTo>
                    <a:pt x="3239682" y="2538082"/>
                  </a:lnTo>
                  <a:lnTo>
                    <a:pt x="3190294" y="2554017"/>
                  </a:lnTo>
                  <a:lnTo>
                    <a:pt x="3140179" y="2569196"/>
                  </a:lnTo>
                  <a:lnTo>
                    <a:pt x="3089354" y="2583610"/>
                  </a:lnTo>
                  <a:lnTo>
                    <a:pt x="3037840" y="2597245"/>
                  </a:lnTo>
                  <a:lnTo>
                    <a:pt x="2985657" y="2610089"/>
                  </a:lnTo>
                  <a:lnTo>
                    <a:pt x="2932825" y="2622130"/>
                  </a:lnTo>
                  <a:lnTo>
                    <a:pt x="2879364" y="2633355"/>
                  </a:lnTo>
                  <a:lnTo>
                    <a:pt x="2825293" y="2643753"/>
                  </a:lnTo>
                  <a:lnTo>
                    <a:pt x="2770633" y="2653310"/>
                  </a:lnTo>
                  <a:lnTo>
                    <a:pt x="2715404" y="2662016"/>
                  </a:lnTo>
                  <a:lnTo>
                    <a:pt x="2659625" y="2669857"/>
                  </a:lnTo>
                  <a:lnTo>
                    <a:pt x="2603316" y="2676822"/>
                  </a:lnTo>
                  <a:lnTo>
                    <a:pt x="2546498" y="2682897"/>
                  </a:lnTo>
                  <a:lnTo>
                    <a:pt x="2489190" y="2688072"/>
                  </a:lnTo>
                  <a:lnTo>
                    <a:pt x="2431412" y="2692333"/>
                  </a:lnTo>
                  <a:lnTo>
                    <a:pt x="2373184" y="2695669"/>
                  </a:lnTo>
                  <a:lnTo>
                    <a:pt x="2314526" y="2698067"/>
                  </a:lnTo>
                  <a:lnTo>
                    <a:pt x="2255458" y="2699514"/>
                  </a:lnTo>
                  <a:lnTo>
                    <a:pt x="2195999" y="26999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5163" y="4127854"/>
              <a:ext cx="1793444" cy="6710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926" y="4152617"/>
              <a:ext cx="1703918" cy="581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19926" y="4152617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4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8" y="553169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69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areas</a:t>
            </a:r>
            <a:r>
              <a:rPr spc="-45" dirty="0"/>
              <a:t> </a:t>
            </a:r>
            <a:r>
              <a:rPr dirty="0"/>
              <a:t>use</a:t>
            </a:r>
            <a:r>
              <a:rPr spc="-45" dirty="0"/>
              <a:t> </a:t>
            </a:r>
            <a:r>
              <a:rPr dirty="0"/>
              <a:t>Maths</a:t>
            </a:r>
            <a:r>
              <a:rPr spc="-4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spc="-10" dirty="0"/>
              <a:t>Statistics?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27267" y="4284393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Finance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93302" y="1213084"/>
            <a:ext cx="1793875" cy="671195"/>
            <a:chOff x="3793302" y="1213084"/>
            <a:chExt cx="1793875" cy="671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302" y="1213084"/>
              <a:ext cx="1793444" cy="6710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8064" y="1237847"/>
              <a:ext cx="1703918" cy="5815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38064" y="1237847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24855" y="1369622"/>
            <a:ext cx="1129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Education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92537" y="2570287"/>
            <a:ext cx="1963420" cy="671195"/>
            <a:chOff x="6592537" y="2570287"/>
            <a:chExt cx="1963420" cy="67119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2537" y="2570287"/>
              <a:ext cx="1963399" cy="67108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37300" y="2595049"/>
              <a:ext cx="1873885" cy="581660"/>
            </a:xfrm>
            <a:custGeom>
              <a:avLst/>
              <a:gdLst/>
              <a:ahLst/>
              <a:cxnLst/>
              <a:rect l="l" t="t" r="r" b="b"/>
              <a:pathLst>
                <a:path w="1873884" h="581660">
                  <a:moveTo>
                    <a:pt x="1776944" y="581559"/>
                  </a:move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776944" y="0"/>
                  </a:lnTo>
                  <a:lnTo>
                    <a:pt x="1830721" y="16285"/>
                  </a:lnTo>
                  <a:lnTo>
                    <a:pt x="1866495" y="59835"/>
                  </a:lnTo>
                  <a:lnTo>
                    <a:pt x="1873874" y="96928"/>
                  </a:lnTo>
                  <a:lnTo>
                    <a:pt x="1873874" y="484631"/>
                  </a:lnTo>
                  <a:lnTo>
                    <a:pt x="1866257" y="522360"/>
                  </a:lnTo>
                  <a:lnTo>
                    <a:pt x="1845484" y="553170"/>
                  </a:lnTo>
                  <a:lnTo>
                    <a:pt x="1814674" y="573942"/>
                  </a:lnTo>
                  <a:lnTo>
                    <a:pt x="1776944" y="581559"/>
                  </a:lnTo>
                  <a:close/>
                </a:path>
              </a:pathLst>
            </a:custGeom>
            <a:solidFill>
              <a:srgbClr val="C4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7300" y="2595049"/>
              <a:ext cx="1873885" cy="581660"/>
            </a:xfrm>
            <a:custGeom>
              <a:avLst/>
              <a:gdLst/>
              <a:ahLst/>
              <a:cxnLst/>
              <a:rect l="l" t="t" r="r" b="b"/>
              <a:pathLst>
                <a:path w="1873884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776944" y="0"/>
                  </a:lnTo>
                  <a:lnTo>
                    <a:pt x="1830721" y="16285"/>
                  </a:lnTo>
                  <a:lnTo>
                    <a:pt x="1866495" y="59835"/>
                  </a:lnTo>
                  <a:lnTo>
                    <a:pt x="1873874" y="96928"/>
                  </a:lnTo>
                  <a:lnTo>
                    <a:pt x="1873874" y="484631"/>
                  </a:lnTo>
                  <a:lnTo>
                    <a:pt x="1866257" y="522360"/>
                  </a:lnTo>
                  <a:lnTo>
                    <a:pt x="1845484" y="553170"/>
                  </a:lnTo>
                  <a:lnTo>
                    <a:pt x="1814674" y="573942"/>
                  </a:lnTo>
                  <a:lnTo>
                    <a:pt x="1776944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99550" y="2726825"/>
            <a:ext cx="74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Sports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38418" y="1680689"/>
            <a:ext cx="1963420" cy="671195"/>
            <a:chOff x="6038418" y="1680689"/>
            <a:chExt cx="1963420" cy="67119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8418" y="1680689"/>
              <a:ext cx="1963399" cy="6710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180" y="1705451"/>
              <a:ext cx="1873874" cy="5815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3180" y="1705451"/>
              <a:ext cx="1873885" cy="581660"/>
            </a:xfrm>
            <a:custGeom>
              <a:avLst/>
              <a:gdLst/>
              <a:ahLst/>
              <a:cxnLst/>
              <a:rect l="l" t="t" r="r" b="b"/>
              <a:pathLst>
                <a:path w="1873884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776945" y="0"/>
                  </a:lnTo>
                  <a:lnTo>
                    <a:pt x="1830721" y="16285"/>
                  </a:lnTo>
                  <a:lnTo>
                    <a:pt x="1866496" y="59835"/>
                  </a:lnTo>
                  <a:lnTo>
                    <a:pt x="1873874" y="96928"/>
                  </a:lnTo>
                  <a:lnTo>
                    <a:pt x="1873874" y="484631"/>
                  </a:lnTo>
                  <a:lnTo>
                    <a:pt x="1866257" y="522360"/>
                  </a:lnTo>
                  <a:lnTo>
                    <a:pt x="1845484" y="553170"/>
                  </a:lnTo>
                  <a:lnTo>
                    <a:pt x="1814674" y="573942"/>
                  </a:lnTo>
                  <a:lnTo>
                    <a:pt x="1776945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00900" y="1837228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Gaming</a:t>
            </a:r>
            <a:r>
              <a:rPr sz="1800" b="1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&amp;</a:t>
            </a:r>
            <a:r>
              <a:rPr sz="1800" b="1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5983"/>
                </a:solidFill>
                <a:latin typeface="Arial"/>
                <a:cs typeface="Arial"/>
              </a:rPr>
              <a:t>Film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29252" y="3617818"/>
            <a:ext cx="1793875" cy="671195"/>
            <a:chOff x="1729252" y="3617818"/>
            <a:chExt cx="1793875" cy="67119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252" y="3617818"/>
              <a:ext cx="1793444" cy="671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4015" y="3642580"/>
              <a:ext cx="1703918" cy="5815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74015" y="3642580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6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3"/>
                  </a:lnTo>
                  <a:lnTo>
                    <a:pt x="1606990" y="581560"/>
                  </a:lnTo>
                  <a:lnTo>
                    <a:pt x="96928" y="581560"/>
                  </a:lnTo>
                  <a:lnTo>
                    <a:pt x="59199" y="573943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89294" y="3774357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Crime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5928022" y="3557322"/>
            <a:ext cx="2014855" cy="671195"/>
            <a:chOff x="5928022" y="3557322"/>
            <a:chExt cx="2014855" cy="67119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8022" y="3557322"/>
              <a:ext cx="2014237" cy="6710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2784" y="3582085"/>
              <a:ext cx="1924711" cy="5815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72784" y="3582085"/>
              <a:ext cx="1925320" cy="581660"/>
            </a:xfrm>
            <a:custGeom>
              <a:avLst/>
              <a:gdLst/>
              <a:ahLst/>
              <a:cxnLst/>
              <a:rect l="l" t="t" r="r" b="b"/>
              <a:pathLst>
                <a:path w="1925320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827783" y="0"/>
                  </a:lnTo>
                  <a:lnTo>
                    <a:pt x="1881559" y="16285"/>
                  </a:lnTo>
                  <a:lnTo>
                    <a:pt x="1917333" y="59835"/>
                  </a:lnTo>
                  <a:lnTo>
                    <a:pt x="1924711" y="96928"/>
                  </a:lnTo>
                  <a:lnTo>
                    <a:pt x="1924711" y="484631"/>
                  </a:lnTo>
                  <a:lnTo>
                    <a:pt x="1917094" y="522360"/>
                  </a:lnTo>
                  <a:lnTo>
                    <a:pt x="1896322" y="553170"/>
                  </a:lnTo>
                  <a:lnTo>
                    <a:pt x="1865512" y="573942"/>
                  </a:lnTo>
                  <a:lnTo>
                    <a:pt x="1827783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6319073" y="3576701"/>
            <a:ext cx="12319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5080" indent="-190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Medicine</a:t>
            </a:r>
            <a:r>
              <a:rPr sz="1800" b="1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5983"/>
                </a:solidFill>
                <a:latin typeface="Arial"/>
                <a:cs typeface="Arial"/>
              </a:rPr>
              <a:t>&amp; </a:t>
            </a: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Healthcare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1575685" y="1603911"/>
            <a:ext cx="1793875" cy="671195"/>
            <a:chOff x="1575685" y="1603911"/>
            <a:chExt cx="1793875" cy="671195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5685" y="1603911"/>
              <a:ext cx="1793444" cy="671085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0447" y="1628674"/>
              <a:ext cx="1703919" cy="581559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1620447" y="1628674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9" y="96928"/>
                  </a:lnTo>
                  <a:lnTo>
                    <a:pt x="1703919" y="484631"/>
                  </a:lnTo>
                  <a:lnTo>
                    <a:pt x="1696302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008646" y="1760450"/>
            <a:ext cx="927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Security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936653" y="2545457"/>
            <a:ext cx="1793875" cy="671195"/>
            <a:chOff x="936653" y="2545457"/>
            <a:chExt cx="1793875" cy="67119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653" y="2545457"/>
              <a:ext cx="1793444" cy="67108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981415" y="2570220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1606990" y="581559"/>
                  </a:move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close/>
                </a:path>
              </a:pathLst>
            </a:custGeom>
            <a:solidFill>
              <a:srgbClr val="C4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81415" y="2570220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160213" y="2701996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Engineering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13</a:t>
            </a:fld>
            <a:endParaRPr spc="-25" dirty="0"/>
          </a:p>
        </p:txBody>
      </p:sp>
      <p:sp>
        <p:nvSpPr>
          <p:cNvPr id="45" name="object 45"/>
          <p:cNvSpPr txBox="1"/>
          <p:nvPr/>
        </p:nvSpPr>
        <p:spPr>
          <a:xfrm>
            <a:off x="3359354" y="2512561"/>
            <a:ext cx="2562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5983"/>
                </a:solidFill>
                <a:latin typeface="Arial"/>
                <a:cs typeface="Arial"/>
              </a:rPr>
              <a:t>Everywhere!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95638" y="1584130"/>
            <a:ext cx="4472305" cy="3215005"/>
            <a:chOff x="2395638" y="1584130"/>
            <a:chExt cx="4472305" cy="32150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395638" y="1584130"/>
              <a:ext cx="4472000" cy="278000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35637" y="1601129"/>
              <a:ext cx="4392295" cy="2700020"/>
            </a:xfrm>
            <a:custGeom>
              <a:avLst/>
              <a:gdLst/>
              <a:ahLst/>
              <a:cxnLst/>
              <a:rect l="l" t="t" r="r" b="b"/>
              <a:pathLst>
                <a:path w="4392295" h="2700020">
                  <a:moveTo>
                    <a:pt x="2195999" y="2699999"/>
                  </a:moveTo>
                  <a:lnTo>
                    <a:pt x="2136541" y="2699514"/>
                  </a:lnTo>
                  <a:lnTo>
                    <a:pt x="2077473" y="2698067"/>
                  </a:lnTo>
                  <a:lnTo>
                    <a:pt x="2018815" y="2695669"/>
                  </a:lnTo>
                  <a:lnTo>
                    <a:pt x="1960587" y="2692333"/>
                  </a:lnTo>
                  <a:lnTo>
                    <a:pt x="1902809" y="2688072"/>
                  </a:lnTo>
                  <a:lnTo>
                    <a:pt x="1845501" y="2682897"/>
                  </a:lnTo>
                  <a:lnTo>
                    <a:pt x="1788683" y="2676822"/>
                  </a:lnTo>
                  <a:lnTo>
                    <a:pt x="1732374" y="2669857"/>
                  </a:lnTo>
                  <a:lnTo>
                    <a:pt x="1676595" y="2662016"/>
                  </a:lnTo>
                  <a:lnTo>
                    <a:pt x="1621366" y="2653310"/>
                  </a:lnTo>
                  <a:lnTo>
                    <a:pt x="1566706" y="2643753"/>
                  </a:lnTo>
                  <a:lnTo>
                    <a:pt x="1512635" y="2633355"/>
                  </a:lnTo>
                  <a:lnTo>
                    <a:pt x="1459174" y="2622130"/>
                  </a:lnTo>
                  <a:lnTo>
                    <a:pt x="1406342" y="2610089"/>
                  </a:lnTo>
                  <a:lnTo>
                    <a:pt x="1354159" y="2597245"/>
                  </a:lnTo>
                  <a:lnTo>
                    <a:pt x="1302645" y="2583610"/>
                  </a:lnTo>
                  <a:lnTo>
                    <a:pt x="1251821" y="2569196"/>
                  </a:lnTo>
                  <a:lnTo>
                    <a:pt x="1201705" y="2554017"/>
                  </a:lnTo>
                  <a:lnTo>
                    <a:pt x="1152318" y="2538082"/>
                  </a:lnTo>
                  <a:lnTo>
                    <a:pt x="1103679" y="2521406"/>
                  </a:lnTo>
                  <a:lnTo>
                    <a:pt x="1055810" y="2504001"/>
                  </a:lnTo>
                  <a:lnTo>
                    <a:pt x="1008728" y="2485877"/>
                  </a:lnTo>
                  <a:lnTo>
                    <a:pt x="962456" y="2467049"/>
                  </a:lnTo>
                  <a:lnTo>
                    <a:pt x="917012" y="2447528"/>
                  </a:lnTo>
                  <a:lnTo>
                    <a:pt x="872416" y="2427326"/>
                  </a:lnTo>
                  <a:lnTo>
                    <a:pt x="828688" y="2406455"/>
                  </a:lnTo>
                  <a:lnTo>
                    <a:pt x="785849" y="2384928"/>
                  </a:lnTo>
                  <a:lnTo>
                    <a:pt x="743918" y="2362758"/>
                  </a:lnTo>
                  <a:lnTo>
                    <a:pt x="702914" y="2339955"/>
                  </a:lnTo>
                  <a:lnTo>
                    <a:pt x="662859" y="2316533"/>
                  </a:lnTo>
                  <a:lnTo>
                    <a:pt x="623772" y="2292504"/>
                  </a:lnTo>
                  <a:lnTo>
                    <a:pt x="585672" y="2267880"/>
                  </a:lnTo>
                  <a:lnTo>
                    <a:pt x="548580" y="2242673"/>
                  </a:lnTo>
                  <a:lnTo>
                    <a:pt x="512515" y="2216895"/>
                  </a:lnTo>
                  <a:lnTo>
                    <a:pt x="477499" y="2190560"/>
                  </a:lnTo>
                  <a:lnTo>
                    <a:pt x="443549" y="2163678"/>
                  </a:lnTo>
                  <a:lnTo>
                    <a:pt x="410687" y="2136263"/>
                  </a:lnTo>
                  <a:lnTo>
                    <a:pt x="378932" y="2108326"/>
                  </a:lnTo>
                  <a:lnTo>
                    <a:pt x="348305" y="2079879"/>
                  </a:lnTo>
                  <a:lnTo>
                    <a:pt x="318824" y="2050936"/>
                  </a:lnTo>
                  <a:lnTo>
                    <a:pt x="290511" y="2021508"/>
                  </a:lnTo>
                  <a:lnTo>
                    <a:pt x="263385" y="1991607"/>
                  </a:lnTo>
                  <a:lnTo>
                    <a:pt x="237465" y="1961246"/>
                  </a:lnTo>
                  <a:lnTo>
                    <a:pt x="212772" y="1930437"/>
                  </a:lnTo>
                  <a:lnTo>
                    <a:pt x="189326" y="1899193"/>
                  </a:lnTo>
                  <a:lnTo>
                    <a:pt x="167147" y="1867524"/>
                  </a:lnTo>
                  <a:lnTo>
                    <a:pt x="146254" y="1835445"/>
                  </a:lnTo>
                  <a:lnTo>
                    <a:pt x="108408" y="1770100"/>
                  </a:lnTo>
                  <a:lnTo>
                    <a:pt x="75947" y="1703258"/>
                  </a:lnTo>
                  <a:lnTo>
                    <a:pt x="49031" y="1635015"/>
                  </a:lnTo>
                  <a:lnTo>
                    <a:pt x="27819" y="1565470"/>
                  </a:lnTo>
                  <a:lnTo>
                    <a:pt x="12470" y="1494720"/>
                  </a:lnTo>
                  <a:lnTo>
                    <a:pt x="3144" y="1422864"/>
                  </a:lnTo>
                  <a:lnTo>
                    <a:pt x="0" y="1349999"/>
                  </a:lnTo>
                  <a:lnTo>
                    <a:pt x="789" y="1313447"/>
                  </a:lnTo>
                  <a:lnTo>
                    <a:pt x="7044" y="1241075"/>
                  </a:lnTo>
                  <a:lnTo>
                    <a:pt x="19401" y="1169760"/>
                  </a:lnTo>
                  <a:lnTo>
                    <a:pt x="37702" y="1099600"/>
                  </a:lnTo>
                  <a:lnTo>
                    <a:pt x="61786" y="1030694"/>
                  </a:lnTo>
                  <a:lnTo>
                    <a:pt x="91495" y="963139"/>
                  </a:lnTo>
                  <a:lnTo>
                    <a:pt x="126668" y="897033"/>
                  </a:lnTo>
                  <a:lnTo>
                    <a:pt x="167147" y="832475"/>
                  </a:lnTo>
                  <a:lnTo>
                    <a:pt x="189326" y="800806"/>
                  </a:lnTo>
                  <a:lnTo>
                    <a:pt x="212772" y="769562"/>
                  </a:lnTo>
                  <a:lnTo>
                    <a:pt x="237465" y="738753"/>
                  </a:lnTo>
                  <a:lnTo>
                    <a:pt x="263385" y="708392"/>
                  </a:lnTo>
                  <a:lnTo>
                    <a:pt x="290511" y="678491"/>
                  </a:lnTo>
                  <a:lnTo>
                    <a:pt x="318824" y="649063"/>
                  </a:lnTo>
                  <a:lnTo>
                    <a:pt x="348305" y="620120"/>
                  </a:lnTo>
                  <a:lnTo>
                    <a:pt x="378932" y="591673"/>
                  </a:lnTo>
                  <a:lnTo>
                    <a:pt x="410687" y="563736"/>
                  </a:lnTo>
                  <a:lnTo>
                    <a:pt x="443549" y="536321"/>
                  </a:lnTo>
                  <a:lnTo>
                    <a:pt x="477499" y="509439"/>
                  </a:lnTo>
                  <a:lnTo>
                    <a:pt x="512515" y="483104"/>
                  </a:lnTo>
                  <a:lnTo>
                    <a:pt x="548580" y="457326"/>
                  </a:lnTo>
                  <a:lnTo>
                    <a:pt x="585672" y="432119"/>
                  </a:lnTo>
                  <a:lnTo>
                    <a:pt x="623772" y="407495"/>
                  </a:lnTo>
                  <a:lnTo>
                    <a:pt x="662859" y="383466"/>
                  </a:lnTo>
                  <a:lnTo>
                    <a:pt x="702914" y="360044"/>
                  </a:lnTo>
                  <a:lnTo>
                    <a:pt x="743918" y="337241"/>
                  </a:lnTo>
                  <a:lnTo>
                    <a:pt x="785849" y="315071"/>
                  </a:lnTo>
                  <a:lnTo>
                    <a:pt x="828688" y="293544"/>
                  </a:lnTo>
                  <a:lnTo>
                    <a:pt x="872416" y="272673"/>
                  </a:lnTo>
                  <a:lnTo>
                    <a:pt x="917012" y="252471"/>
                  </a:lnTo>
                  <a:lnTo>
                    <a:pt x="962456" y="232950"/>
                  </a:lnTo>
                  <a:lnTo>
                    <a:pt x="1008728" y="214122"/>
                  </a:lnTo>
                  <a:lnTo>
                    <a:pt x="1055810" y="195998"/>
                  </a:lnTo>
                  <a:lnTo>
                    <a:pt x="1103679" y="178593"/>
                  </a:lnTo>
                  <a:lnTo>
                    <a:pt x="1152318" y="161917"/>
                  </a:lnTo>
                  <a:lnTo>
                    <a:pt x="1201705" y="145982"/>
                  </a:lnTo>
                  <a:lnTo>
                    <a:pt x="1251821" y="130802"/>
                  </a:lnTo>
                  <a:lnTo>
                    <a:pt x="1302645" y="116389"/>
                  </a:lnTo>
                  <a:lnTo>
                    <a:pt x="1354159" y="102754"/>
                  </a:lnTo>
                  <a:lnTo>
                    <a:pt x="1406342" y="89910"/>
                  </a:lnTo>
                  <a:lnTo>
                    <a:pt x="1459174" y="77869"/>
                  </a:lnTo>
                  <a:lnTo>
                    <a:pt x="1512635" y="66644"/>
                  </a:lnTo>
                  <a:lnTo>
                    <a:pt x="1566706" y="56246"/>
                  </a:lnTo>
                  <a:lnTo>
                    <a:pt x="1621366" y="46689"/>
                  </a:lnTo>
                  <a:lnTo>
                    <a:pt x="1676595" y="37983"/>
                  </a:lnTo>
                  <a:lnTo>
                    <a:pt x="1732374" y="30142"/>
                  </a:lnTo>
                  <a:lnTo>
                    <a:pt x="1788683" y="23177"/>
                  </a:lnTo>
                  <a:lnTo>
                    <a:pt x="1845501" y="17101"/>
                  </a:lnTo>
                  <a:lnTo>
                    <a:pt x="1902809" y="11927"/>
                  </a:lnTo>
                  <a:lnTo>
                    <a:pt x="1960587" y="7666"/>
                  </a:lnTo>
                  <a:lnTo>
                    <a:pt x="2018815" y="4330"/>
                  </a:lnTo>
                  <a:lnTo>
                    <a:pt x="2077473" y="1932"/>
                  </a:lnTo>
                  <a:lnTo>
                    <a:pt x="2136541" y="485"/>
                  </a:lnTo>
                  <a:lnTo>
                    <a:pt x="2195999" y="0"/>
                  </a:lnTo>
                  <a:lnTo>
                    <a:pt x="2255458" y="485"/>
                  </a:lnTo>
                  <a:lnTo>
                    <a:pt x="2314526" y="1932"/>
                  </a:lnTo>
                  <a:lnTo>
                    <a:pt x="2373184" y="4330"/>
                  </a:lnTo>
                  <a:lnTo>
                    <a:pt x="2431412" y="7666"/>
                  </a:lnTo>
                  <a:lnTo>
                    <a:pt x="2489190" y="11927"/>
                  </a:lnTo>
                  <a:lnTo>
                    <a:pt x="2546498" y="17101"/>
                  </a:lnTo>
                  <a:lnTo>
                    <a:pt x="2603316" y="23177"/>
                  </a:lnTo>
                  <a:lnTo>
                    <a:pt x="2659625" y="30142"/>
                  </a:lnTo>
                  <a:lnTo>
                    <a:pt x="2715404" y="37983"/>
                  </a:lnTo>
                  <a:lnTo>
                    <a:pt x="2770633" y="46689"/>
                  </a:lnTo>
                  <a:lnTo>
                    <a:pt x="2825293" y="56246"/>
                  </a:lnTo>
                  <a:lnTo>
                    <a:pt x="2879364" y="66644"/>
                  </a:lnTo>
                  <a:lnTo>
                    <a:pt x="2932825" y="77869"/>
                  </a:lnTo>
                  <a:lnTo>
                    <a:pt x="2985657" y="89910"/>
                  </a:lnTo>
                  <a:lnTo>
                    <a:pt x="3037840" y="102754"/>
                  </a:lnTo>
                  <a:lnTo>
                    <a:pt x="3089354" y="116389"/>
                  </a:lnTo>
                  <a:lnTo>
                    <a:pt x="3140179" y="130802"/>
                  </a:lnTo>
                  <a:lnTo>
                    <a:pt x="3190294" y="145982"/>
                  </a:lnTo>
                  <a:lnTo>
                    <a:pt x="3239682" y="161917"/>
                  </a:lnTo>
                  <a:lnTo>
                    <a:pt x="3288320" y="178593"/>
                  </a:lnTo>
                  <a:lnTo>
                    <a:pt x="3336190" y="195998"/>
                  </a:lnTo>
                  <a:lnTo>
                    <a:pt x="3383271" y="214122"/>
                  </a:lnTo>
                  <a:lnTo>
                    <a:pt x="3429543" y="232950"/>
                  </a:lnTo>
                  <a:lnTo>
                    <a:pt x="3474987" y="252471"/>
                  </a:lnTo>
                  <a:lnTo>
                    <a:pt x="3519583" y="272673"/>
                  </a:lnTo>
                  <a:lnTo>
                    <a:pt x="3563311" y="293544"/>
                  </a:lnTo>
                  <a:lnTo>
                    <a:pt x="3606150" y="315071"/>
                  </a:lnTo>
                  <a:lnTo>
                    <a:pt x="3648082" y="337241"/>
                  </a:lnTo>
                  <a:lnTo>
                    <a:pt x="3689085" y="360044"/>
                  </a:lnTo>
                  <a:lnTo>
                    <a:pt x="3729140" y="383466"/>
                  </a:lnTo>
                  <a:lnTo>
                    <a:pt x="3768228" y="407495"/>
                  </a:lnTo>
                  <a:lnTo>
                    <a:pt x="3806327" y="432119"/>
                  </a:lnTo>
                  <a:lnTo>
                    <a:pt x="3843419" y="457326"/>
                  </a:lnTo>
                  <a:lnTo>
                    <a:pt x="3879484" y="483104"/>
                  </a:lnTo>
                  <a:lnTo>
                    <a:pt x="3914501" y="509439"/>
                  </a:lnTo>
                  <a:lnTo>
                    <a:pt x="3948450" y="536321"/>
                  </a:lnTo>
                  <a:lnTo>
                    <a:pt x="3981312" y="563736"/>
                  </a:lnTo>
                  <a:lnTo>
                    <a:pt x="4013067" y="591673"/>
                  </a:lnTo>
                  <a:lnTo>
                    <a:pt x="4043694" y="620120"/>
                  </a:lnTo>
                  <a:lnTo>
                    <a:pt x="4073175" y="649063"/>
                  </a:lnTo>
                  <a:lnTo>
                    <a:pt x="4101488" y="678491"/>
                  </a:lnTo>
                  <a:lnTo>
                    <a:pt x="4128615" y="708392"/>
                  </a:lnTo>
                  <a:lnTo>
                    <a:pt x="4154534" y="738753"/>
                  </a:lnTo>
                  <a:lnTo>
                    <a:pt x="4179227" y="769562"/>
                  </a:lnTo>
                  <a:lnTo>
                    <a:pt x="4202673" y="800806"/>
                  </a:lnTo>
                  <a:lnTo>
                    <a:pt x="4224852" y="832475"/>
                  </a:lnTo>
                  <a:lnTo>
                    <a:pt x="4245745" y="864554"/>
                  </a:lnTo>
                  <a:lnTo>
                    <a:pt x="4283591" y="929899"/>
                  </a:lnTo>
                  <a:lnTo>
                    <a:pt x="4316052" y="996741"/>
                  </a:lnTo>
                  <a:lnTo>
                    <a:pt x="4342968" y="1064984"/>
                  </a:lnTo>
                  <a:lnTo>
                    <a:pt x="4364180" y="1134529"/>
                  </a:lnTo>
                  <a:lnTo>
                    <a:pt x="4379529" y="1205279"/>
                  </a:lnTo>
                  <a:lnTo>
                    <a:pt x="4388856" y="1277135"/>
                  </a:lnTo>
                  <a:lnTo>
                    <a:pt x="4392000" y="1349999"/>
                  </a:lnTo>
                  <a:lnTo>
                    <a:pt x="4391210" y="1386552"/>
                  </a:lnTo>
                  <a:lnTo>
                    <a:pt x="4384955" y="1458924"/>
                  </a:lnTo>
                  <a:lnTo>
                    <a:pt x="4372598" y="1530239"/>
                  </a:lnTo>
                  <a:lnTo>
                    <a:pt x="4354297" y="1600399"/>
                  </a:lnTo>
                  <a:lnTo>
                    <a:pt x="4330213" y="1669305"/>
                  </a:lnTo>
                  <a:lnTo>
                    <a:pt x="4300505" y="1736860"/>
                  </a:lnTo>
                  <a:lnTo>
                    <a:pt x="4265331" y="1802966"/>
                  </a:lnTo>
                  <a:lnTo>
                    <a:pt x="4224852" y="1867524"/>
                  </a:lnTo>
                  <a:lnTo>
                    <a:pt x="4202673" y="1899193"/>
                  </a:lnTo>
                  <a:lnTo>
                    <a:pt x="4179227" y="1930437"/>
                  </a:lnTo>
                  <a:lnTo>
                    <a:pt x="4154534" y="1961246"/>
                  </a:lnTo>
                  <a:lnTo>
                    <a:pt x="4128615" y="1991607"/>
                  </a:lnTo>
                  <a:lnTo>
                    <a:pt x="4101488" y="2021508"/>
                  </a:lnTo>
                  <a:lnTo>
                    <a:pt x="4073175" y="2050936"/>
                  </a:lnTo>
                  <a:lnTo>
                    <a:pt x="4043694" y="2079879"/>
                  </a:lnTo>
                  <a:lnTo>
                    <a:pt x="4013067" y="2108326"/>
                  </a:lnTo>
                  <a:lnTo>
                    <a:pt x="3981312" y="2136263"/>
                  </a:lnTo>
                  <a:lnTo>
                    <a:pt x="3948450" y="2163678"/>
                  </a:lnTo>
                  <a:lnTo>
                    <a:pt x="3914501" y="2190560"/>
                  </a:lnTo>
                  <a:lnTo>
                    <a:pt x="3879484" y="2216895"/>
                  </a:lnTo>
                  <a:lnTo>
                    <a:pt x="3843419" y="2242673"/>
                  </a:lnTo>
                  <a:lnTo>
                    <a:pt x="3806327" y="2267880"/>
                  </a:lnTo>
                  <a:lnTo>
                    <a:pt x="3768228" y="2292504"/>
                  </a:lnTo>
                  <a:lnTo>
                    <a:pt x="3729140" y="2316533"/>
                  </a:lnTo>
                  <a:lnTo>
                    <a:pt x="3689085" y="2339955"/>
                  </a:lnTo>
                  <a:lnTo>
                    <a:pt x="3648082" y="2362758"/>
                  </a:lnTo>
                  <a:lnTo>
                    <a:pt x="3606150" y="2384928"/>
                  </a:lnTo>
                  <a:lnTo>
                    <a:pt x="3563311" y="2406455"/>
                  </a:lnTo>
                  <a:lnTo>
                    <a:pt x="3519583" y="2427326"/>
                  </a:lnTo>
                  <a:lnTo>
                    <a:pt x="3474987" y="2447528"/>
                  </a:lnTo>
                  <a:lnTo>
                    <a:pt x="3429543" y="2467049"/>
                  </a:lnTo>
                  <a:lnTo>
                    <a:pt x="3383271" y="2485877"/>
                  </a:lnTo>
                  <a:lnTo>
                    <a:pt x="3336190" y="2504001"/>
                  </a:lnTo>
                  <a:lnTo>
                    <a:pt x="3288320" y="2521406"/>
                  </a:lnTo>
                  <a:lnTo>
                    <a:pt x="3239682" y="2538082"/>
                  </a:lnTo>
                  <a:lnTo>
                    <a:pt x="3190294" y="2554017"/>
                  </a:lnTo>
                  <a:lnTo>
                    <a:pt x="3140179" y="2569196"/>
                  </a:lnTo>
                  <a:lnTo>
                    <a:pt x="3089354" y="2583610"/>
                  </a:lnTo>
                  <a:lnTo>
                    <a:pt x="3037840" y="2597245"/>
                  </a:lnTo>
                  <a:lnTo>
                    <a:pt x="2985657" y="2610089"/>
                  </a:lnTo>
                  <a:lnTo>
                    <a:pt x="2932825" y="2622130"/>
                  </a:lnTo>
                  <a:lnTo>
                    <a:pt x="2879364" y="2633355"/>
                  </a:lnTo>
                  <a:lnTo>
                    <a:pt x="2825293" y="2643753"/>
                  </a:lnTo>
                  <a:lnTo>
                    <a:pt x="2770633" y="2653310"/>
                  </a:lnTo>
                  <a:lnTo>
                    <a:pt x="2715404" y="2662016"/>
                  </a:lnTo>
                  <a:lnTo>
                    <a:pt x="2659625" y="2669857"/>
                  </a:lnTo>
                  <a:lnTo>
                    <a:pt x="2603316" y="2676822"/>
                  </a:lnTo>
                  <a:lnTo>
                    <a:pt x="2546498" y="2682897"/>
                  </a:lnTo>
                  <a:lnTo>
                    <a:pt x="2489190" y="2688072"/>
                  </a:lnTo>
                  <a:lnTo>
                    <a:pt x="2431412" y="2692333"/>
                  </a:lnTo>
                  <a:lnTo>
                    <a:pt x="2373184" y="2695669"/>
                  </a:lnTo>
                  <a:lnTo>
                    <a:pt x="2314526" y="2698067"/>
                  </a:lnTo>
                  <a:lnTo>
                    <a:pt x="2255458" y="2699514"/>
                  </a:lnTo>
                  <a:lnTo>
                    <a:pt x="2195999" y="2699999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75163" y="4127854"/>
              <a:ext cx="1793444" cy="67108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9926" y="4152617"/>
              <a:ext cx="1703918" cy="58155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819926" y="4152617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4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8" y="553169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69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50" dirty="0"/>
              <a:t> </a:t>
            </a:r>
            <a:r>
              <a:rPr dirty="0"/>
              <a:t>areas</a:t>
            </a:r>
            <a:r>
              <a:rPr spc="-45" dirty="0"/>
              <a:t> </a:t>
            </a:r>
            <a:r>
              <a:rPr dirty="0"/>
              <a:t>use</a:t>
            </a:r>
            <a:r>
              <a:rPr spc="-45" dirty="0"/>
              <a:t> </a:t>
            </a:r>
            <a:r>
              <a:rPr dirty="0"/>
              <a:t>Maths</a:t>
            </a:r>
            <a:r>
              <a:rPr spc="-45" dirty="0"/>
              <a:t> </a:t>
            </a:r>
            <a:r>
              <a:rPr dirty="0"/>
              <a:t>&amp;</a:t>
            </a:r>
            <a:r>
              <a:rPr spc="-50" dirty="0"/>
              <a:t> </a:t>
            </a:r>
            <a:r>
              <a:rPr spc="-10" dirty="0"/>
              <a:t>Statistics?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227267" y="4284393"/>
            <a:ext cx="889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Finance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793302" y="1213084"/>
            <a:ext cx="1793875" cy="671195"/>
            <a:chOff x="3793302" y="1213084"/>
            <a:chExt cx="1793875" cy="671195"/>
          </a:xfrm>
        </p:grpSpPr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93302" y="1213084"/>
              <a:ext cx="1793444" cy="67108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38064" y="1237847"/>
              <a:ext cx="1703918" cy="58155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838064" y="1237847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124855" y="1369622"/>
            <a:ext cx="1129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Education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6592537" y="2570287"/>
            <a:ext cx="1963420" cy="671195"/>
            <a:chOff x="6592537" y="2570287"/>
            <a:chExt cx="1963420" cy="671195"/>
          </a:xfrm>
        </p:grpSpPr>
        <p:pic>
          <p:nvPicPr>
            <p:cNvPr id="16" name="object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92537" y="2570287"/>
              <a:ext cx="1963399" cy="671085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6637300" y="2595049"/>
              <a:ext cx="1873885" cy="581660"/>
            </a:xfrm>
            <a:custGeom>
              <a:avLst/>
              <a:gdLst/>
              <a:ahLst/>
              <a:cxnLst/>
              <a:rect l="l" t="t" r="r" b="b"/>
              <a:pathLst>
                <a:path w="1873884" h="581660">
                  <a:moveTo>
                    <a:pt x="1776944" y="581559"/>
                  </a:move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776944" y="0"/>
                  </a:lnTo>
                  <a:lnTo>
                    <a:pt x="1830721" y="16285"/>
                  </a:lnTo>
                  <a:lnTo>
                    <a:pt x="1866495" y="59835"/>
                  </a:lnTo>
                  <a:lnTo>
                    <a:pt x="1873874" y="96928"/>
                  </a:lnTo>
                  <a:lnTo>
                    <a:pt x="1873874" y="484631"/>
                  </a:lnTo>
                  <a:lnTo>
                    <a:pt x="1866257" y="522360"/>
                  </a:lnTo>
                  <a:lnTo>
                    <a:pt x="1845484" y="553170"/>
                  </a:lnTo>
                  <a:lnTo>
                    <a:pt x="1814674" y="573942"/>
                  </a:lnTo>
                  <a:lnTo>
                    <a:pt x="1776944" y="581559"/>
                  </a:lnTo>
                  <a:close/>
                </a:path>
              </a:pathLst>
            </a:custGeom>
            <a:solidFill>
              <a:srgbClr val="C4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637300" y="2595049"/>
              <a:ext cx="1873885" cy="581660"/>
            </a:xfrm>
            <a:custGeom>
              <a:avLst/>
              <a:gdLst/>
              <a:ahLst/>
              <a:cxnLst/>
              <a:rect l="l" t="t" r="r" b="b"/>
              <a:pathLst>
                <a:path w="1873884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776944" y="0"/>
                  </a:lnTo>
                  <a:lnTo>
                    <a:pt x="1830721" y="16285"/>
                  </a:lnTo>
                  <a:lnTo>
                    <a:pt x="1866495" y="59835"/>
                  </a:lnTo>
                  <a:lnTo>
                    <a:pt x="1873874" y="96928"/>
                  </a:lnTo>
                  <a:lnTo>
                    <a:pt x="1873874" y="484631"/>
                  </a:lnTo>
                  <a:lnTo>
                    <a:pt x="1866257" y="522360"/>
                  </a:lnTo>
                  <a:lnTo>
                    <a:pt x="1845484" y="553170"/>
                  </a:lnTo>
                  <a:lnTo>
                    <a:pt x="1814674" y="573942"/>
                  </a:lnTo>
                  <a:lnTo>
                    <a:pt x="1776944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7199550" y="2726825"/>
            <a:ext cx="74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Sports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038418" y="1680689"/>
            <a:ext cx="1963420" cy="671195"/>
            <a:chOff x="6038418" y="1680689"/>
            <a:chExt cx="1963420" cy="67119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38418" y="1680689"/>
              <a:ext cx="1963399" cy="671085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83180" y="1705451"/>
              <a:ext cx="1873874" cy="58155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083180" y="1705451"/>
              <a:ext cx="1873885" cy="581660"/>
            </a:xfrm>
            <a:custGeom>
              <a:avLst/>
              <a:gdLst/>
              <a:ahLst/>
              <a:cxnLst/>
              <a:rect l="l" t="t" r="r" b="b"/>
              <a:pathLst>
                <a:path w="1873884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776945" y="0"/>
                  </a:lnTo>
                  <a:lnTo>
                    <a:pt x="1830721" y="16285"/>
                  </a:lnTo>
                  <a:lnTo>
                    <a:pt x="1866496" y="59835"/>
                  </a:lnTo>
                  <a:lnTo>
                    <a:pt x="1873874" y="96928"/>
                  </a:lnTo>
                  <a:lnTo>
                    <a:pt x="1873874" y="484631"/>
                  </a:lnTo>
                  <a:lnTo>
                    <a:pt x="1866257" y="522360"/>
                  </a:lnTo>
                  <a:lnTo>
                    <a:pt x="1845484" y="553170"/>
                  </a:lnTo>
                  <a:lnTo>
                    <a:pt x="1814674" y="573942"/>
                  </a:lnTo>
                  <a:lnTo>
                    <a:pt x="1776945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6200900" y="1837228"/>
            <a:ext cx="16370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Gaming</a:t>
            </a:r>
            <a:r>
              <a:rPr sz="1800" b="1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&amp;</a:t>
            </a:r>
            <a:r>
              <a:rPr sz="1800" b="1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005983"/>
                </a:solidFill>
                <a:latin typeface="Arial"/>
                <a:cs typeface="Arial"/>
              </a:rPr>
              <a:t>Film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1729252" y="3617818"/>
            <a:ext cx="1793875" cy="671195"/>
            <a:chOff x="1729252" y="3617818"/>
            <a:chExt cx="1793875" cy="671195"/>
          </a:xfrm>
        </p:grpSpPr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9252" y="3617818"/>
              <a:ext cx="1793444" cy="671085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74015" y="3642580"/>
              <a:ext cx="1703918" cy="581560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1774015" y="3642580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6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3"/>
                  </a:lnTo>
                  <a:lnTo>
                    <a:pt x="1606990" y="581560"/>
                  </a:lnTo>
                  <a:lnTo>
                    <a:pt x="96928" y="581560"/>
                  </a:lnTo>
                  <a:lnTo>
                    <a:pt x="59199" y="573943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2289294" y="3774357"/>
            <a:ext cx="673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Crime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936653" y="1603911"/>
            <a:ext cx="7005955" cy="2625090"/>
            <a:chOff x="936653" y="1603911"/>
            <a:chExt cx="7005955" cy="2625090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928022" y="3557322"/>
              <a:ext cx="2014237" cy="671085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972784" y="3582085"/>
              <a:ext cx="1924711" cy="581559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5972784" y="3582085"/>
              <a:ext cx="1925320" cy="581660"/>
            </a:xfrm>
            <a:custGeom>
              <a:avLst/>
              <a:gdLst/>
              <a:ahLst/>
              <a:cxnLst/>
              <a:rect l="l" t="t" r="r" b="b"/>
              <a:pathLst>
                <a:path w="1925320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827783" y="0"/>
                  </a:lnTo>
                  <a:lnTo>
                    <a:pt x="1881559" y="16285"/>
                  </a:lnTo>
                  <a:lnTo>
                    <a:pt x="1917333" y="59835"/>
                  </a:lnTo>
                  <a:lnTo>
                    <a:pt x="1924711" y="96928"/>
                  </a:lnTo>
                  <a:lnTo>
                    <a:pt x="1924711" y="484631"/>
                  </a:lnTo>
                  <a:lnTo>
                    <a:pt x="1917094" y="522360"/>
                  </a:lnTo>
                  <a:lnTo>
                    <a:pt x="1896322" y="553170"/>
                  </a:lnTo>
                  <a:lnTo>
                    <a:pt x="1865512" y="573942"/>
                  </a:lnTo>
                  <a:lnTo>
                    <a:pt x="1827783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5685" y="1603911"/>
              <a:ext cx="1793444" cy="671085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20447" y="1628674"/>
              <a:ext cx="1703919" cy="581559"/>
            </a:xfrm>
            <a:prstGeom prst="rect">
              <a:avLst/>
            </a:prstGeom>
          </p:spPr>
        </p:pic>
        <p:sp>
          <p:nvSpPr>
            <p:cNvPr id="36" name="object 36"/>
            <p:cNvSpPr/>
            <p:nvPr/>
          </p:nvSpPr>
          <p:spPr>
            <a:xfrm>
              <a:off x="1620447" y="1628674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9" y="96928"/>
                  </a:lnTo>
                  <a:lnTo>
                    <a:pt x="1703919" y="484631"/>
                  </a:lnTo>
                  <a:lnTo>
                    <a:pt x="1696302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653" y="2545457"/>
              <a:ext cx="1793444" cy="67108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981415" y="2570220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1606990" y="581559"/>
                  </a:move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close/>
                </a:path>
              </a:pathLst>
            </a:custGeom>
            <a:solidFill>
              <a:srgbClr val="C4F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81415" y="2570220"/>
              <a:ext cx="1704339" cy="581660"/>
            </a:xfrm>
            <a:custGeom>
              <a:avLst/>
              <a:gdLst/>
              <a:ahLst/>
              <a:cxnLst/>
              <a:rect l="l" t="t" r="r" b="b"/>
              <a:pathLst>
                <a:path w="1704339" h="581660">
                  <a:moveTo>
                    <a:pt x="0" y="96928"/>
                  </a:moveTo>
                  <a:lnTo>
                    <a:pt x="7617" y="59199"/>
                  </a:lnTo>
                  <a:lnTo>
                    <a:pt x="28389" y="28389"/>
                  </a:lnTo>
                  <a:lnTo>
                    <a:pt x="59199" y="7617"/>
                  </a:lnTo>
                  <a:lnTo>
                    <a:pt x="96928" y="0"/>
                  </a:lnTo>
                  <a:lnTo>
                    <a:pt x="1606990" y="0"/>
                  </a:lnTo>
                  <a:lnTo>
                    <a:pt x="1660766" y="16285"/>
                  </a:lnTo>
                  <a:lnTo>
                    <a:pt x="1696540" y="59835"/>
                  </a:lnTo>
                  <a:lnTo>
                    <a:pt x="1703918" y="96928"/>
                  </a:lnTo>
                  <a:lnTo>
                    <a:pt x="1703918" y="484631"/>
                  </a:lnTo>
                  <a:lnTo>
                    <a:pt x="1696301" y="522360"/>
                  </a:lnTo>
                  <a:lnTo>
                    <a:pt x="1675529" y="553170"/>
                  </a:lnTo>
                  <a:lnTo>
                    <a:pt x="1644719" y="573942"/>
                  </a:lnTo>
                  <a:lnTo>
                    <a:pt x="1606990" y="581559"/>
                  </a:lnTo>
                  <a:lnTo>
                    <a:pt x="96928" y="581559"/>
                  </a:lnTo>
                  <a:lnTo>
                    <a:pt x="59199" y="573942"/>
                  </a:lnTo>
                  <a:lnTo>
                    <a:pt x="28389" y="553170"/>
                  </a:lnTo>
                  <a:lnTo>
                    <a:pt x="7617" y="522360"/>
                  </a:lnTo>
                  <a:lnTo>
                    <a:pt x="0" y="484631"/>
                  </a:lnTo>
                  <a:lnTo>
                    <a:pt x="0" y="969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1160213" y="2701996"/>
            <a:ext cx="1344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Engineering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359354" y="2512561"/>
            <a:ext cx="25622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solidFill>
                  <a:srgbClr val="005983"/>
                </a:solidFill>
                <a:latin typeface="Arial"/>
                <a:cs typeface="Arial"/>
              </a:rPr>
              <a:t>Everywhere!</a:t>
            </a:r>
            <a:endParaRPr sz="360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455085" y="4103302"/>
            <a:ext cx="2256155" cy="497205"/>
            <a:chOff x="455085" y="4103302"/>
            <a:chExt cx="2256155" cy="497205"/>
          </a:xfrm>
        </p:grpSpPr>
        <p:sp>
          <p:nvSpPr>
            <p:cNvPr id="43" name="object 43"/>
            <p:cNvSpPr/>
            <p:nvPr/>
          </p:nvSpPr>
          <p:spPr>
            <a:xfrm>
              <a:off x="469372" y="4117590"/>
              <a:ext cx="2227580" cy="468630"/>
            </a:xfrm>
            <a:custGeom>
              <a:avLst/>
              <a:gdLst/>
              <a:ahLst/>
              <a:cxnLst/>
              <a:rect l="l" t="t" r="r" b="b"/>
              <a:pathLst>
                <a:path w="2227580" h="468629">
                  <a:moveTo>
                    <a:pt x="2149491" y="468073"/>
                  </a:moveTo>
                  <a:lnTo>
                    <a:pt x="78013" y="468073"/>
                  </a:lnTo>
                  <a:lnTo>
                    <a:pt x="47647" y="461943"/>
                  </a:lnTo>
                  <a:lnTo>
                    <a:pt x="22849" y="445224"/>
                  </a:lnTo>
                  <a:lnTo>
                    <a:pt x="6130" y="420426"/>
                  </a:lnTo>
                  <a:lnTo>
                    <a:pt x="0" y="390059"/>
                  </a:lnTo>
                  <a:lnTo>
                    <a:pt x="0" y="78013"/>
                  </a:lnTo>
                  <a:lnTo>
                    <a:pt x="6130" y="47647"/>
                  </a:lnTo>
                  <a:lnTo>
                    <a:pt x="22849" y="22849"/>
                  </a:lnTo>
                  <a:lnTo>
                    <a:pt x="47647" y="6130"/>
                  </a:lnTo>
                  <a:lnTo>
                    <a:pt x="78013" y="0"/>
                  </a:lnTo>
                  <a:lnTo>
                    <a:pt x="2149491" y="0"/>
                  </a:lnTo>
                  <a:lnTo>
                    <a:pt x="2192774" y="13107"/>
                  </a:lnTo>
                  <a:lnTo>
                    <a:pt x="2221567" y="48159"/>
                  </a:lnTo>
                  <a:lnTo>
                    <a:pt x="2227505" y="78013"/>
                  </a:lnTo>
                  <a:lnTo>
                    <a:pt x="2227505" y="390059"/>
                  </a:lnTo>
                  <a:lnTo>
                    <a:pt x="2221375" y="420426"/>
                  </a:lnTo>
                  <a:lnTo>
                    <a:pt x="2204656" y="445224"/>
                  </a:lnTo>
                  <a:lnTo>
                    <a:pt x="2179858" y="461943"/>
                  </a:lnTo>
                  <a:lnTo>
                    <a:pt x="2149491" y="468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69372" y="4117590"/>
              <a:ext cx="2227580" cy="468630"/>
            </a:xfrm>
            <a:custGeom>
              <a:avLst/>
              <a:gdLst/>
              <a:ahLst/>
              <a:cxnLst/>
              <a:rect l="l" t="t" r="r" b="b"/>
              <a:pathLst>
                <a:path w="2227580" h="468629">
                  <a:moveTo>
                    <a:pt x="0" y="78013"/>
                  </a:moveTo>
                  <a:lnTo>
                    <a:pt x="6130" y="47647"/>
                  </a:lnTo>
                  <a:lnTo>
                    <a:pt x="22849" y="22849"/>
                  </a:lnTo>
                  <a:lnTo>
                    <a:pt x="47647" y="6130"/>
                  </a:lnTo>
                  <a:lnTo>
                    <a:pt x="78013" y="0"/>
                  </a:lnTo>
                  <a:lnTo>
                    <a:pt x="2149491" y="0"/>
                  </a:lnTo>
                  <a:lnTo>
                    <a:pt x="2192774" y="13107"/>
                  </a:lnTo>
                  <a:lnTo>
                    <a:pt x="2221567" y="48159"/>
                  </a:lnTo>
                  <a:lnTo>
                    <a:pt x="2227505" y="78013"/>
                  </a:lnTo>
                  <a:lnTo>
                    <a:pt x="2227505" y="390059"/>
                  </a:lnTo>
                  <a:lnTo>
                    <a:pt x="2221375" y="420426"/>
                  </a:lnTo>
                  <a:lnTo>
                    <a:pt x="2204656" y="445224"/>
                  </a:lnTo>
                  <a:lnTo>
                    <a:pt x="2179858" y="461943"/>
                  </a:lnTo>
                  <a:lnTo>
                    <a:pt x="2149491" y="468073"/>
                  </a:lnTo>
                  <a:lnTo>
                    <a:pt x="78013" y="468073"/>
                  </a:lnTo>
                  <a:lnTo>
                    <a:pt x="47647" y="461943"/>
                  </a:lnTo>
                  <a:lnTo>
                    <a:pt x="22849" y="445224"/>
                  </a:lnTo>
                  <a:lnTo>
                    <a:pt x="6130" y="420426"/>
                  </a:lnTo>
                  <a:lnTo>
                    <a:pt x="0" y="390059"/>
                  </a:lnTo>
                  <a:lnTo>
                    <a:pt x="0" y="78013"/>
                  </a:lnTo>
                  <a:close/>
                </a:path>
              </a:pathLst>
            </a:custGeom>
            <a:ln w="2857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45"/>
          <p:cNvSpPr txBox="1"/>
          <p:nvPr/>
        </p:nvSpPr>
        <p:spPr>
          <a:xfrm>
            <a:off x="687503" y="4192623"/>
            <a:ext cx="1789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Forensic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scientist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46" name="object 46"/>
          <p:cNvGrpSpPr/>
          <p:nvPr/>
        </p:nvGrpSpPr>
        <p:grpSpPr>
          <a:xfrm>
            <a:off x="6692327" y="4131941"/>
            <a:ext cx="2190115" cy="587375"/>
            <a:chOff x="6692327" y="4131941"/>
            <a:chExt cx="2190115" cy="587375"/>
          </a:xfrm>
        </p:grpSpPr>
        <p:sp>
          <p:nvSpPr>
            <p:cNvPr id="47" name="object 47"/>
            <p:cNvSpPr/>
            <p:nvPr/>
          </p:nvSpPr>
          <p:spPr>
            <a:xfrm>
              <a:off x="6706615" y="4146229"/>
              <a:ext cx="2161540" cy="558800"/>
            </a:xfrm>
            <a:custGeom>
              <a:avLst/>
              <a:gdLst/>
              <a:ahLst/>
              <a:cxnLst/>
              <a:rect l="l" t="t" r="r" b="b"/>
              <a:pathLst>
                <a:path w="2161540" h="558800">
                  <a:moveTo>
                    <a:pt x="2067936" y="558178"/>
                  </a:moveTo>
                  <a:lnTo>
                    <a:pt x="93031" y="558178"/>
                  </a:lnTo>
                  <a:lnTo>
                    <a:pt x="56820" y="550867"/>
                  </a:lnTo>
                  <a:lnTo>
                    <a:pt x="27248" y="530930"/>
                  </a:lnTo>
                  <a:lnTo>
                    <a:pt x="7311" y="501359"/>
                  </a:lnTo>
                  <a:lnTo>
                    <a:pt x="0" y="465147"/>
                  </a:lnTo>
                  <a:lnTo>
                    <a:pt x="0" y="93031"/>
                  </a:lnTo>
                  <a:lnTo>
                    <a:pt x="7311" y="56819"/>
                  </a:lnTo>
                  <a:lnTo>
                    <a:pt x="27248" y="27248"/>
                  </a:lnTo>
                  <a:lnTo>
                    <a:pt x="56820" y="7310"/>
                  </a:lnTo>
                  <a:lnTo>
                    <a:pt x="93031" y="0"/>
                  </a:lnTo>
                  <a:lnTo>
                    <a:pt x="2067936" y="0"/>
                  </a:lnTo>
                  <a:lnTo>
                    <a:pt x="2119551" y="15630"/>
                  </a:lnTo>
                  <a:lnTo>
                    <a:pt x="2153887" y="57429"/>
                  </a:lnTo>
                  <a:lnTo>
                    <a:pt x="2160968" y="93031"/>
                  </a:lnTo>
                  <a:lnTo>
                    <a:pt x="2160968" y="465147"/>
                  </a:lnTo>
                  <a:lnTo>
                    <a:pt x="2153657" y="501359"/>
                  </a:lnTo>
                  <a:lnTo>
                    <a:pt x="2133720" y="530930"/>
                  </a:lnTo>
                  <a:lnTo>
                    <a:pt x="2104148" y="550867"/>
                  </a:lnTo>
                  <a:lnTo>
                    <a:pt x="2067936" y="5581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6706615" y="4146229"/>
              <a:ext cx="2161540" cy="558800"/>
            </a:xfrm>
            <a:custGeom>
              <a:avLst/>
              <a:gdLst/>
              <a:ahLst/>
              <a:cxnLst/>
              <a:rect l="l" t="t" r="r" b="b"/>
              <a:pathLst>
                <a:path w="2161540" h="558800">
                  <a:moveTo>
                    <a:pt x="0" y="93031"/>
                  </a:moveTo>
                  <a:lnTo>
                    <a:pt x="7311" y="56819"/>
                  </a:lnTo>
                  <a:lnTo>
                    <a:pt x="27248" y="27248"/>
                  </a:lnTo>
                  <a:lnTo>
                    <a:pt x="56820" y="7310"/>
                  </a:lnTo>
                  <a:lnTo>
                    <a:pt x="93031" y="0"/>
                  </a:lnTo>
                  <a:lnTo>
                    <a:pt x="2067936" y="0"/>
                  </a:lnTo>
                  <a:lnTo>
                    <a:pt x="2119551" y="15630"/>
                  </a:lnTo>
                  <a:lnTo>
                    <a:pt x="2153887" y="57429"/>
                  </a:lnTo>
                  <a:lnTo>
                    <a:pt x="2160968" y="93031"/>
                  </a:lnTo>
                  <a:lnTo>
                    <a:pt x="2160968" y="465147"/>
                  </a:lnTo>
                  <a:lnTo>
                    <a:pt x="2153657" y="501359"/>
                  </a:lnTo>
                  <a:lnTo>
                    <a:pt x="2133720" y="530930"/>
                  </a:lnTo>
                  <a:lnTo>
                    <a:pt x="2104148" y="550867"/>
                  </a:lnTo>
                  <a:lnTo>
                    <a:pt x="2067936" y="558178"/>
                  </a:lnTo>
                  <a:lnTo>
                    <a:pt x="93031" y="558178"/>
                  </a:lnTo>
                  <a:lnTo>
                    <a:pt x="56820" y="550867"/>
                  </a:lnTo>
                  <a:lnTo>
                    <a:pt x="27248" y="530930"/>
                  </a:lnTo>
                  <a:lnTo>
                    <a:pt x="7311" y="501359"/>
                  </a:lnTo>
                  <a:lnTo>
                    <a:pt x="0" y="465147"/>
                  </a:lnTo>
                  <a:lnTo>
                    <a:pt x="0" y="93031"/>
                  </a:lnTo>
                  <a:close/>
                </a:path>
              </a:pathLst>
            </a:custGeom>
            <a:ln w="2857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6319073" y="3576701"/>
            <a:ext cx="2439670" cy="989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115" marR="1212215" indent="-1905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Medicine</a:t>
            </a:r>
            <a:r>
              <a:rPr sz="1800" b="1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spc="-50" dirty="0">
                <a:solidFill>
                  <a:srgbClr val="005983"/>
                </a:solidFill>
                <a:latin typeface="Arial"/>
                <a:cs typeface="Arial"/>
              </a:rPr>
              <a:t>&amp; </a:t>
            </a: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Healthcare</a:t>
            </a:r>
            <a:endParaRPr sz="1800">
              <a:latin typeface="Arial"/>
              <a:cs typeface="Arial"/>
            </a:endParaRPr>
          </a:p>
          <a:p>
            <a:pPr marL="508634">
              <a:lnSpc>
                <a:spcPct val="100000"/>
              </a:lnSpc>
              <a:spcBef>
                <a:spcPts val="1110"/>
              </a:spcBef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Medical</a:t>
            </a:r>
            <a:r>
              <a:rPr sz="18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statistician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091234" y="1253639"/>
            <a:ext cx="1902460" cy="493395"/>
            <a:chOff x="7091234" y="1253639"/>
            <a:chExt cx="1902460" cy="493395"/>
          </a:xfrm>
        </p:grpSpPr>
        <p:sp>
          <p:nvSpPr>
            <p:cNvPr id="51" name="object 51"/>
            <p:cNvSpPr/>
            <p:nvPr/>
          </p:nvSpPr>
          <p:spPr>
            <a:xfrm>
              <a:off x="7105522" y="1267926"/>
              <a:ext cx="1873885" cy="464820"/>
            </a:xfrm>
            <a:custGeom>
              <a:avLst/>
              <a:gdLst/>
              <a:ahLst/>
              <a:cxnLst/>
              <a:rect l="l" t="t" r="r" b="b"/>
              <a:pathLst>
                <a:path w="1873884" h="464819">
                  <a:moveTo>
                    <a:pt x="1796498" y="464244"/>
                  </a:moveTo>
                  <a:lnTo>
                    <a:pt x="77375" y="464244"/>
                  </a:lnTo>
                  <a:lnTo>
                    <a:pt x="47258" y="458164"/>
                  </a:lnTo>
                  <a:lnTo>
                    <a:pt x="22663" y="441582"/>
                  </a:lnTo>
                  <a:lnTo>
                    <a:pt x="6080" y="416987"/>
                  </a:lnTo>
                  <a:lnTo>
                    <a:pt x="0" y="386869"/>
                  </a:lnTo>
                  <a:lnTo>
                    <a:pt x="0" y="77375"/>
                  </a:lnTo>
                  <a:lnTo>
                    <a:pt x="6080" y="47257"/>
                  </a:lnTo>
                  <a:lnTo>
                    <a:pt x="22663" y="22662"/>
                  </a:lnTo>
                  <a:lnTo>
                    <a:pt x="47258" y="6080"/>
                  </a:lnTo>
                  <a:lnTo>
                    <a:pt x="77375" y="0"/>
                  </a:lnTo>
                  <a:lnTo>
                    <a:pt x="1796498" y="0"/>
                  </a:lnTo>
                  <a:lnTo>
                    <a:pt x="1839427" y="13000"/>
                  </a:lnTo>
                  <a:lnTo>
                    <a:pt x="1867984" y="47765"/>
                  </a:lnTo>
                  <a:lnTo>
                    <a:pt x="1873874" y="77375"/>
                  </a:lnTo>
                  <a:lnTo>
                    <a:pt x="1873874" y="386869"/>
                  </a:lnTo>
                  <a:lnTo>
                    <a:pt x="1867793" y="416987"/>
                  </a:lnTo>
                  <a:lnTo>
                    <a:pt x="1851211" y="441582"/>
                  </a:lnTo>
                  <a:lnTo>
                    <a:pt x="1826616" y="458164"/>
                  </a:lnTo>
                  <a:lnTo>
                    <a:pt x="1796498" y="4642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7105522" y="1267926"/>
              <a:ext cx="1873885" cy="464820"/>
            </a:xfrm>
            <a:custGeom>
              <a:avLst/>
              <a:gdLst/>
              <a:ahLst/>
              <a:cxnLst/>
              <a:rect l="l" t="t" r="r" b="b"/>
              <a:pathLst>
                <a:path w="1873884" h="464819">
                  <a:moveTo>
                    <a:pt x="0" y="77375"/>
                  </a:moveTo>
                  <a:lnTo>
                    <a:pt x="6080" y="47257"/>
                  </a:lnTo>
                  <a:lnTo>
                    <a:pt x="22663" y="22662"/>
                  </a:lnTo>
                  <a:lnTo>
                    <a:pt x="47258" y="6080"/>
                  </a:lnTo>
                  <a:lnTo>
                    <a:pt x="77375" y="0"/>
                  </a:lnTo>
                  <a:lnTo>
                    <a:pt x="1796498" y="0"/>
                  </a:lnTo>
                  <a:lnTo>
                    <a:pt x="1839427" y="13000"/>
                  </a:lnTo>
                  <a:lnTo>
                    <a:pt x="1867984" y="47765"/>
                  </a:lnTo>
                  <a:lnTo>
                    <a:pt x="1873874" y="77375"/>
                  </a:lnTo>
                  <a:lnTo>
                    <a:pt x="1873874" y="386869"/>
                  </a:lnTo>
                  <a:lnTo>
                    <a:pt x="1867793" y="416987"/>
                  </a:lnTo>
                  <a:lnTo>
                    <a:pt x="1851211" y="441582"/>
                  </a:lnTo>
                  <a:lnTo>
                    <a:pt x="1826616" y="458164"/>
                  </a:lnTo>
                  <a:lnTo>
                    <a:pt x="1796498" y="464244"/>
                  </a:lnTo>
                  <a:lnTo>
                    <a:pt x="77375" y="464244"/>
                  </a:lnTo>
                  <a:lnTo>
                    <a:pt x="47258" y="458164"/>
                  </a:lnTo>
                  <a:lnTo>
                    <a:pt x="22663" y="441582"/>
                  </a:lnTo>
                  <a:lnTo>
                    <a:pt x="6080" y="416987"/>
                  </a:lnTo>
                  <a:lnTo>
                    <a:pt x="0" y="386869"/>
                  </a:lnTo>
                  <a:lnTo>
                    <a:pt x="0" y="77375"/>
                  </a:lnTo>
                  <a:close/>
                </a:path>
              </a:pathLst>
            </a:custGeom>
            <a:ln w="2857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7248300" y="1341045"/>
            <a:ext cx="15881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Game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designer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211920" y="1234875"/>
            <a:ext cx="2256155" cy="497205"/>
            <a:chOff x="211920" y="1234875"/>
            <a:chExt cx="2256155" cy="497205"/>
          </a:xfrm>
        </p:grpSpPr>
        <p:sp>
          <p:nvSpPr>
            <p:cNvPr id="55" name="object 55"/>
            <p:cNvSpPr/>
            <p:nvPr/>
          </p:nvSpPr>
          <p:spPr>
            <a:xfrm>
              <a:off x="226207" y="1249162"/>
              <a:ext cx="2227580" cy="468630"/>
            </a:xfrm>
            <a:custGeom>
              <a:avLst/>
              <a:gdLst/>
              <a:ahLst/>
              <a:cxnLst/>
              <a:rect l="l" t="t" r="r" b="b"/>
              <a:pathLst>
                <a:path w="2227580" h="468630">
                  <a:moveTo>
                    <a:pt x="2149492" y="468073"/>
                  </a:moveTo>
                  <a:lnTo>
                    <a:pt x="78013" y="468073"/>
                  </a:lnTo>
                  <a:lnTo>
                    <a:pt x="47647" y="461943"/>
                  </a:lnTo>
                  <a:lnTo>
                    <a:pt x="22849" y="445224"/>
                  </a:lnTo>
                  <a:lnTo>
                    <a:pt x="6130" y="420426"/>
                  </a:lnTo>
                  <a:lnTo>
                    <a:pt x="0" y="390059"/>
                  </a:lnTo>
                  <a:lnTo>
                    <a:pt x="0" y="78013"/>
                  </a:lnTo>
                  <a:lnTo>
                    <a:pt x="6130" y="47647"/>
                  </a:lnTo>
                  <a:lnTo>
                    <a:pt x="22849" y="22849"/>
                  </a:lnTo>
                  <a:lnTo>
                    <a:pt x="47647" y="6130"/>
                  </a:lnTo>
                  <a:lnTo>
                    <a:pt x="78013" y="0"/>
                  </a:lnTo>
                  <a:lnTo>
                    <a:pt x="2149492" y="0"/>
                  </a:lnTo>
                  <a:lnTo>
                    <a:pt x="2192774" y="13107"/>
                  </a:lnTo>
                  <a:lnTo>
                    <a:pt x="2221567" y="48159"/>
                  </a:lnTo>
                  <a:lnTo>
                    <a:pt x="2227505" y="78013"/>
                  </a:lnTo>
                  <a:lnTo>
                    <a:pt x="2227505" y="390059"/>
                  </a:lnTo>
                  <a:lnTo>
                    <a:pt x="2221375" y="420426"/>
                  </a:lnTo>
                  <a:lnTo>
                    <a:pt x="2204656" y="445224"/>
                  </a:lnTo>
                  <a:lnTo>
                    <a:pt x="2179858" y="461943"/>
                  </a:lnTo>
                  <a:lnTo>
                    <a:pt x="2149492" y="4680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26207" y="1249162"/>
              <a:ext cx="2227580" cy="468630"/>
            </a:xfrm>
            <a:custGeom>
              <a:avLst/>
              <a:gdLst/>
              <a:ahLst/>
              <a:cxnLst/>
              <a:rect l="l" t="t" r="r" b="b"/>
              <a:pathLst>
                <a:path w="2227580" h="468630">
                  <a:moveTo>
                    <a:pt x="0" y="78013"/>
                  </a:moveTo>
                  <a:lnTo>
                    <a:pt x="6130" y="47647"/>
                  </a:lnTo>
                  <a:lnTo>
                    <a:pt x="22849" y="22849"/>
                  </a:lnTo>
                  <a:lnTo>
                    <a:pt x="47647" y="6130"/>
                  </a:lnTo>
                  <a:lnTo>
                    <a:pt x="78013" y="0"/>
                  </a:lnTo>
                  <a:lnTo>
                    <a:pt x="2149492" y="0"/>
                  </a:lnTo>
                  <a:lnTo>
                    <a:pt x="2192774" y="13107"/>
                  </a:lnTo>
                  <a:lnTo>
                    <a:pt x="2221567" y="48159"/>
                  </a:lnTo>
                  <a:lnTo>
                    <a:pt x="2227505" y="78013"/>
                  </a:lnTo>
                  <a:lnTo>
                    <a:pt x="2227505" y="390059"/>
                  </a:lnTo>
                  <a:lnTo>
                    <a:pt x="2221375" y="420426"/>
                  </a:lnTo>
                  <a:lnTo>
                    <a:pt x="2204656" y="445224"/>
                  </a:lnTo>
                  <a:lnTo>
                    <a:pt x="2179858" y="461943"/>
                  </a:lnTo>
                  <a:lnTo>
                    <a:pt x="2149492" y="468073"/>
                  </a:lnTo>
                  <a:lnTo>
                    <a:pt x="78013" y="468073"/>
                  </a:lnTo>
                  <a:lnTo>
                    <a:pt x="47647" y="461943"/>
                  </a:lnTo>
                  <a:lnTo>
                    <a:pt x="22849" y="445224"/>
                  </a:lnTo>
                  <a:lnTo>
                    <a:pt x="6130" y="420426"/>
                  </a:lnTo>
                  <a:lnTo>
                    <a:pt x="0" y="390059"/>
                  </a:lnTo>
                  <a:lnTo>
                    <a:pt x="0" y="78013"/>
                  </a:lnTo>
                  <a:close/>
                </a:path>
              </a:pathLst>
            </a:custGeom>
            <a:ln w="2857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596645" y="1324195"/>
            <a:ext cx="2339340" cy="736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Cryptographer</a:t>
            </a:r>
            <a:endParaRPr sz="1800">
              <a:latin typeface="Arial"/>
              <a:cs typeface="Arial"/>
            </a:endParaRPr>
          </a:p>
          <a:p>
            <a:pPr marL="1424305">
              <a:lnSpc>
                <a:spcPct val="100000"/>
              </a:lnSpc>
              <a:spcBef>
                <a:spcPts val="1275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Security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14</a:t>
            </a:fld>
            <a:endParaRPr spc="-2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2257" y="448666"/>
            <a:ext cx="891004" cy="390388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457200" y="1063228"/>
            <a:ext cx="8229600" cy="0"/>
          </a:xfrm>
          <a:custGeom>
            <a:avLst/>
            <a:gdLst/>
            <a:ahLst/>
            <a:cxnLst/>
            <a:rect l="l" t="t" r="r" b="b"/>
            <a:pathLst>
              <a:path w="8229600">
                <a:moveTo>
                  <a:pt x="8229599" y="0"/>
                </a:moveTo>
                <a:lnTo>
                  <a:pt x="0" y="0"/>
                </a:lnTo>
              </a:path>
            </a:pathLst>
          </a:custGeom>
          <a:ln w="25399">
            <a:solidFill>
              <a:srgbClr val="00C4D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536779" y="1263497"/>
            <a:ext cx="7693025" cy="3581400"/>
            <a:chOff x="536779" y="1263497"/>
            <a:chExt cx="7693025" cy="358140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60515" y="3117102"/>
              <a:ext cx="2969221" cy="1727448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14802" y="3148390"/>
              <a:ext cx="2860675" cy="1619250"/>
            </a:xfrm>
            <a:custGeom>
              <a:avLst/>
              <a:gdLst/>
              <a:ahLst/>
              <a:cxnLst/>
              <a:rect l="l" t="t" r="r" b="b"/>
              <a:pathLst>
                <a:path w="2860675" h="1619250">
                  <a:moveTo>
                    <a:pt x="2860646" y="1618872"/>
                  </a:moveTo>
                  <a:lnTo>
                    <a:pt x="0" y="1618872"/>
                  </a:lnTo>
                  <a:lnTo>
                    <a:pt x="0" y="0"/>
                  </a:lnTo>
                  <a:lnTo>
                    <a:pt x="2860646" y="0"/>
                  </a:lnTo>
                  <a:lnTo>
                    <a:pt x="2860646" y="1618872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14802" y="3148390"/>
              <a:ext cx="2860675" cy="1619250"/>
            </a:xfrm>
            <a:custGeom>
              <a:avLst/>
              <a:gdLst/>
              <a:ahLst/>
              <a:cxnLst/>
              <a:rect l="l" t="t" r="r" b="b"/>
              <a:pathLst>
                <a:path w="2860675" h="1619250">
                  <a:moveTo>
                    <a:pt x="0" y="0"/>
                  </a:moveTo>
                  <a:lnTo>
                    <a:pt x="2860646" y="0"/>
                  </a:lnTo>
                  <a:lnTo>
                    <a:pt x="2860646" y="1618872"/>
                  </a:lnTo>
                  <a:lnTo>
                    <a:pt x="0" y="1618872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64646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9479" y="1276197"/>
              <a:ext cx="3695700" cy="3394710"/>
            </a:xfrm>
            <a:custGeom>
              <a:avLst/>
              <a:gdLst/>
              <a:ahLst/>
              <a:cxnLst/>
              <a:rect l="l" t="t" r="r" b="b"/>
              <a:pathLst>
                <a:path w="3695700" h="3394710">
                  <a:moveTo>
                    <a:pt x="0" y="0"/>
                  </a:moveTo>
                  <a:lnTo>
                    <a:pt x="3695349" y="0"/>
                  </a:lnTo>
                  <a:lnTo>
                    <a:pt x="3695349" y="3394472"/>
                  </a:lnTo>
                  <a:lnTo>
                    <a:pt x="0" y="339447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C4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542923" y="401432"/>
            <a:ext cx="5424805" cy="4667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0"/>
              </a:lnSpc>
            </a:pPr>
            <a:r>
              <a:rPr dirty="0"/>
              <a:t>*Insert</a:t>
            </a:r>
            <a:r>
              <a:rPr spc="-55" dirty="0"/>
              <a:t> </a:t>
            </a:r>
            <a:r>
              <a:rPr dirty="0"/>
              <a:t>slide</a:t>
            </a:r>
            <a:r>
              <a:rPr spc="-50" dirty="0"/>
              <a:t> </a:t>
            </a:r>
            <a:r>
              <a:rPr dirty="0"/>
              <a:t>about</a:t>
            </a:r>
            <a:r>
              <a:rPr spc="-55" dirty="0"/>
              <a:t> </a:t>
            </a:r>
            <a:r>
              <a:rPr dirty="0"/>
              <a:t>you</a:t>
            </a:r>
            <a:r>
              <a:rPr spc="-50" dirty="0"/>
              <a:t> </a:t>
            </a:r>
            <a:r>
              <a:rPr spc="-10" dirty="0"/>
              <a:t>here*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22504" y="1292452"/>
            <a:ext cx="7499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C4D9"/>
                </a:solidFill>
                <a:latin typeface="Arial"/>
                <a:cs typeface="Arial"/>
              </a:rPr>
              <a:t>Career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5204" y="1608936"/>
            <a:ext cx="1782445" cy="121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800" b="1" spc="-10" dirty="0">
                <a:solidFill>
                  <a:srgbClr val="00C4D9"/>
                </a:solidFill>
                <a:latin typeface="Arial"/>
                <a:cs typeface="Arial"/>
              </a:rPr>
              <a:t>INSERT</a:t>
            </a:r>
            <a:r>
              <a:rPr sz="800" b="1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C4D9"/>
                </a:solidFill>
                <a:latin typeface="Arial"/>
                <a:cs typeface="Arial"/>
              </a:rPr>
              <a:t>OWN</a:t>
            </a:r>
            <a:r>
              <a:rPr sz="800" b="1" spc="-2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C4D9"/>
                </a:solidFill>
                <a:latin typeface="Arial"/>
                <a:cs typeface="Arial"/>
              </a:rPr>
              <a:t>CAREER</a:t>
            </a:r>
            <a:r>
              <a:rPr sz="800" b="1" spc="-2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C4D9"/>
                </a:solidFill>
                <a:latin typeface="Arial"/>
                <a:cs typeface="Arial"/>
              </a:rPr>
              <a:t>INFO</a:t>
            </a:r>
            <a:r>
              <a:rPr sz="800" b="1" spc="-2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800" b="1" spc="-10" dirty="0">
                <a:solidFill>
                  <a:srgbClr val="00C4D9"/>
                </a:solidFill>
                <a:latin typeface="Arial"/>
                <a:cs typeface="Arial"/>
              </a:rPr>
              <a:t>BELOW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2504" y="1742540"/>
            <a:ext cx="16668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Ideas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include: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5349" y="1955900"/>
            <a:ext cx="17252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har char="•"/>
              <a:tabLst>
                <a:tab pos="332105" algn="l"/>
              </a:tabLst>
            </a:pPr>
            <a:r>
              <a:rPr sz="1200" dirty="0">
                <a:latin typeface="Arial"/>
                <a:cs typeface="Arial"/>
              </a:rPr>
              <a:t>What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study?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1914" y="2139288"/>
            <a:ext cx="2181225" cy="41655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6070" indent="-293370">
              <a:lnSpc>
                <a:spcPct val="100000"/>
              </a:lnSpc>
              <a:spcBef>
                <a:spcPts val="320"/>
              </a:spcBef>
              <a:buChar char="–"/>
              <a:tabLst>
                <a:tab pos="306070" algn="l"/>
              </a:tabLst>
            </a:pPr>
            <a:r>
              <a:rPr sz="1100" dirty="0">
                <a:latin typeface="Arial"/>
                <a:cs typeface="Arial"/>
              </a:rPr>
              <a:t>What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did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you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enjoy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school?</a:t>
            </a:r>
            <a:endParaRPr sz="1100">
              <a:latin typeface="Arial"/>
              <a:cs typeface="Arial"/>
            </a:endParaRPr>
          </a:p>
          <a:p>
            <a:pPr marL="306070" indent="-293370">
              <a:lnSpc>
                <a:spcPct val="100000"/>
              </a:lnSpc>
              <a:spcBef>
                <a:spcPts val="220"/>
              </a:spcBef>
              <a:buChar char="–"/>
              <a:tabLst>
                <a:tab pos="306070" algn="l"/>
              </a:tabLst>
            </a:pPr>
            <a:r>
              <a:rPr sz="1100" dirty="0">
                <a:latin typeface="Arial"/>
                <a:cs typeface="Arial"/>
              </a:rPr>
              <a:t>How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was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university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different?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5349" y="2560420"/>
            <a:ext cx="20377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100"/>
              </a:spcBef>
              <a:buChar char="•"/>
              <a:tabLst>
                <a:tab pos="332105" algn="l"/>
              </a:tabLst>
            </a:pPr>
            <a:r>
              <a:rPr sz="1200" dirty="0">
                <a:latin typeface="Arial"/>
                <a:cs typeface="Arial"/>
              </a:rPr>
              <a:t>What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current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job?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71914" y="2743808"/>
            <a:ext cx="2290445" cy="41655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306070" indent="-293370">
              <a:lnSpc>
                <a:spcPct val="100000"/>
              </a:lnSpc>
              <a:spcBef>
                <a:spcPts val="320"/>
              </a:spcBef>
              <a:buChar char="–"/>
              <a:tabLst>
                <a:tab pos="306070" algn="l"/>
              </a:tabLst>
            </a:pPr>
            <a:r>
              <a:rPr sz="1100" dirty="0">
                <a:latin typeface="Arial"/>
                <a:cs typeface="Arial"/>
              </a:rPr>
              <a:t>What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does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the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organisation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do?</a:t>
            </a:r>
            <a:endParaRPr sz="1100">
              <a:latin typeface="Arial"/>
              <a:cs typeface="Arial"/>
            </a:endParaRPr>
          </a:p>
          <a:p>
            <a:pPr marL="306070" indent="-293370">
              <a:lnSpc>
                <a:spcPct val="100000"/>
              </a:lnSpc>
              <a:spcBef>
                <a:spcPts val="220"/>
              </a:spcBef>
              <a:buChar char="–"/>
              <a:tabLst>
                <a:tab pos="306070" algn="l"/>
              </a:tabLst>
            </a:pPr>
            <a:r>
              <a:rPr sz="1100" dirty="0">
                <a:latin typeface="Arial"/>
                <a:cs typeface="Arial"/>
              </a:rPr>
              <a:t>How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big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are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they?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45349" y="3134460"/>
            <a:ext cx="3156585" cy="45212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332105" indent="-319405">
              <a:lnSpc>
                <a:spcPct val="100000"/>
              </a:lnSpc>
              <a:spcBef>
                <a:spcPts val="340"/>
              </a:spcBef>
              <a:buChar char="•"/>
              <a:tabLst>
                <a:tab pos="332105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did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get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0" dirty="0">
                <a:latin typeface="Arial"/>
                <a:cs typeface="Arial"/>
              </a:rPr>
              <a:t> role?</a:t>
            </a:r>
            <a:endParaRPr sz="1200">
              <a:latin typeface="Arial"/>
              <a:cs typeface="Arial"/>
            </a:endParaRPr>
          </a:p>
          <a:p>
            <a:pPr marL="332105" indent="-319405">
              <a:lnSpc>
                <a:spcPct val="100000"/>
              </a:lnSpc>
              <a:spcBef>
                <a:spcPts val="240"/>
              </a:spcBef>
              <a:buChar char="•"/>
              <a:tabLst>
                <a:tab pos="332105" algn="l"/>
              </a:tabLst>
            </a:pPr>
            <a:r>
              <a:rPr sz="1200" dirty="0">
                <a:latin typeface="Arial"/>
                <a:cs typeface="Arial"/>
              </a:rPr>
              <a:t>Have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always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done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type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work?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296759" y="4767262"/>
            <a:ext cx="390525" cy="376555"/>
          </a:xfrm>
          <a:prstGeom prst="rect">
            <a:avLst/>
          </a:prstGeom>
          <a:solidFill>
            <a:srgbClr val="00C4D9"/>
          </a:solidFill>
        </p:spPr>
        <p:txBody>
          <a:bodyPr vert="horz" wrap="square" lIns="0" tIns="39370" rIns="0" bIns="0" rtlCol="0">
            <a:spAutoFit/>
          </a:bodyPr>
          <a:lstStyle/>
          <a:p>
            <a:pPr marL="109855">
              <a:lnSpc>
                <a:spcPct val="100000"/>
              </a:lnSpc>
              <a:spcBef>
                <a:spcPts val="310"/>
              </a:spcBef>
            </a:pPr>
            <a:r>
              <a:rPr sz="1200" spc="-25" dirty="0">
                <a:solidFill>
                  <a:srgbClr val="FFFFFF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984894" y="1608935"/>
            <a:ext cx="1772920" cy="12192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930"/>
              </a:lnSpc>
            </a:pPr>
            <a:r>
              <a:rPr sz="800" b="1" spc="-10" dirty="0">
                <a:solidFill>
                  <a:srgbClr val="005983"/>
                </a:solidFill>
                <a:latin typeface="Arial"/>
                <a:cs typeface="Arial"/>
              </a:rPr>
              <a:t>INSERT</a:t>
            </a:r>
            <a:r>
              <a:rPr sz="800" b="1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800" b="1" dirty="0">
                <a:solidFill>
                  <a:srgbClr val="005983"/>
                </a:solidFill>
                <a:latin typeface="Arial"/>
                <a:cs typeface="Arial"/>
              </a:rPr>
              <a:t>OWN</a:t>
            </a:r>
            <a:r>
              <a:rPr sz="800" b="1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5983"/>
                </a:solidFill>
                <a:latin typeface="Arial"/>
                <a:cs typeface="Arial"/>
              </a:rPr>
              <a:t>MOTIVATIONS</a:t>
            </a:r>
            <a:r>
              <a:rPr sz="800" b="1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800" b="1" spc="-20" dirty="0">
                <a:solidFill>
                  <a:srgbClr val="005983"/>
                </a:solidFill>
                <a:latin typeface="Arial"/>
                <a:cs typeface="Arial"/>
              </a:rPr>
              <a:t>BELOW</a:t>
            </a:r>
            <a:endParaRPr sz="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899169" y="1276196"/>
            <a:ext cx="3695700" cy="1659255"/>
          </a:xfrm>
          <a:prstGeom prst="rect">
            <a:avLst/>
          </a:prstGeom>
          <a:solidFill>
            <a:srgbClr val="C4F9FF">
              <a:alpha val="49803"/>
            </a:srgbClr>
          </a:solidFill>
        </p:spPr>
        <p:txBody>
          <a:bodyPr vert="horz" wrap="square" lIns="0" tIns="2857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225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Motivation</a:t>
            </a:r>
            <a:endParaRPr sz="1800">
              <a:latin typeface="Arial"/>
              <a:cs typeface="Arial"/>
            </a:endParaRPr>
          </a:p>
          <a:p>
            <a:pPr marL="85090">
              <a:lnSpc>
                <a:spcPct val="100000"/>
              </a:lnSpc>
              <a:spcBef>
                <a:spcPts val="1385"/>
              </a:spcBef>
            </a:pPr>
            <a:r>
              <a:rPr sz="1200" dirty="0">
                <a:latin typeface="Arial"/>
                <a:cs typeface="Arial"/>
              </a:rPr>
              <a:t>Ideas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what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0" dirty="0">
                <a:latin typeface="Arial"/>
                <a:cs typeface="Arial"/>
              </a:rPr>
              <a:t> include:</a:t>
            </a:r>
            <a:endParaRPr sz="1200">
              <a:latin typeface="Arial"/>
              <a:cs typeface="Arial"/>
            </a:endParaRPr>
          </a:p>
          <a:p>
            <a:pPr marL="427990" indent="-320040">
              <a:lnSpc>
                <a:spcPct val="100000"/>
              </a:lnSpc>
              <a:spcBef>
                <a:spcPts val="240"/>
              </a:spcBef>
              <a:buChar char="•"/>
              <a:tabLst>
                <a:tab pos="427990" algn="l"/>
              </a:tabLst>
            </a:pPr>
            <a:r>
              <a:rPr sz="1200" dirty="0">
                <a:latin typeface="Arial"/>
                <a:cs typeface="Arial"/>
              </a:rPr>
              <a:t>What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attracted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this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job?</a:t>
            </a:r>
            <a:endParaRPr sz="1200">
              <a:latin typeface="Arial"/>
              <a:cs typeface="Arial"/>
            </a:endParaRPr>
          </a:p>
          <a:p>
            <a:pPr marL="427990" marR="532765" indent="-320675">
              <a:lnSpc>
                <a:spcPct val="100000"/>
              </a:lnSpc>
              <a:spcBef>
                <a:spcPts val="240"/>
              </a:spcBef>
              <a:buChar char="•"/>
              <a:tabLst>
                <a:tab pos="427990" algn="l"/>
              </a:tabLst>
            </a:pPr>
            <a:r>
              <a:rPr sz="1200" dirty="0">
                <a:latin typeface="Arial"/>
                <a:cs typeface="Arial"/>
              </a:rPr>
              <a:t>Key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moments/people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that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impacted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your </a:t>
            </a:r>
            <a:r>
              <a:rPr sz="1200" dirty="0">
                <a:latin typeface="Arial"/>
                <a:cs typeface="Arial"/>
              </a:rPr>
              <a:t>career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decisions</a:t>
            </a:r>
            <a:endParaRPr sz="1200">
              <a:latin typeface="Arial"/>
              <a:cs typeface="Arial"/>
            </a:endParaRPr>
          </a:p>
          <a:p>
            <a:pPr marL="427990" indent="-320040">
              <a:lnSpc>
                <a:spcPct val="100000"/>
              </a:lnSpc>
              <a:spcBef>
                <a:spcPts val="240"/>
              </a:spcBef>
              <a:buChar char="•"/>
              <a:tabLst>
                <a:tab pos="427990" algn="l"/>
              </a:tabLst>
            </a:pPr>
            <a:r>
              <a:rPr sz="1200" dirty="0">
                <a:latin typeface="Arial"/>
                <a:cs typeface="Arial"/>
              </a:rPr>
              <a:t>How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maths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your</a:t>
            </a:r>
            <a:r>
              <a:rPr sz="1200" spc="-10" dirty="0">
                <a:latin typeface="Arial"/>
                <a:cs typeface="Arial"/>
              </a:rPr>
              <a:t> role?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21" name="object 2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30945" y="3314787"/>
            <a:ext cx="914399" cy="914399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5803230" y="4172239"/>
            <a:ext cx="1899285" cy="50545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7970">
              <a:lnSpc>
                <a:spcPct val="100000"/>
              </a:lnSpc>
              <a:spcBef>
                <a:spcPts val="100"/>
              </a:spcBef>
            </a:pPr>
            <a:r>
              <a:rPr sz="1050" dirty="0">
                <a:latin typeface="Arial"/>
                <a:cs typeface="Arial"/>
              </a:rPr>
              <a:t>Insert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5" dirty="0">
                <a:latin typeface="Arial"/>
                <a:cs typeface="Arial"/>
              </a:rPr>
              <a:t> </a:t>
            </a:r>
            <a:r>
              <a:rPr sz="1050" spc="-10" dirty="0">
                <a:latin typeface="Arial"/>
                <a:cs typeface="Arial"/>
              </a:rPr>
              <a:t>relevant photo:</a:t>
            </a:r>
            <a:endParaRPr sz="1050">
              <a:latin typeface="Arial"/>
              <a:cs typeface="Arial"/>
            </a:endParaRPr>
          </a:p>
          <a:p>
            <a:pPr marL="401320" marR="5080" indent="-389255">
              <a:lnSpc>
                <a:spcPct val="100000"/>
              </a:lnSpc>
            </a:pPr>
            <a:r>
              <a:rPr sz="1050" dirty="0">
                <a:latin typeface="Arial"/>
                <a:cs typeface="Arial"/>
              </a:rPr>
              <a:t>e.g.</a:t>
            </a:r>
            <a:r>
              <a:rPr sz="1050" spc="-3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you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/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company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/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university</a:t>
            </a:r>
            <a:r>
              <a:rPr sz="1050" spc="-25" dirty="0">
                <a:latin typeface="Arial"/>
                <a:cs typeface="Arial"/>
              </a:rPr>
              <a:t> </a:t>
            </a:r>
            <a:r>
              <a:rPr sz="1050" spc="-50" dirty="0">
                <a:latin typeface="Arial"/>
                <a:cs typeface="Arial"/>
              </a:rPr>
              <a:t>/ </a:t>
            </a:r>
            <a:r>
              <a:rPr sz="1050" dirty="0">
                <a:latin typeface="Arial"/>
                <a:cs typeface="Arial"/>
              </a:rPr>
              <a:t>product</a:t>
            </a:r>
            <a:r>
              <a:rPr sz="1050" spc="-7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worked</a:t>
            </a:r>
            <a:r>
              <a:rPr sz="1050" spc="-65" dirty="0">
                <a:latin typeface="Arial"/>
                <a:cs typeface="Arial"/>
              </a:rPr>
              <a:t> </a:t>
            </a:r>
            <a:r>
              <a:rPr sz="1050" spc="-25" dirty="0">
                <a:latin typeface="Arial"/>
                <a:cs typeface="Arial"/>
              </a:rPr>
              <a:t>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17978" y="4708769"/>
            <a:ext cx="4180840" cy="274320"/>
          </a:xfrm>
          <a:custGeom>
            <a:avLst/>
            <a:gdLst/>
            <a:ahLst/>
            <a:cxnLst/>
            <a:rect l="l" t="t" r="r" b="b"/>
            <a:pathLst>
              <a:path w="4180840" h="274320">
                <a:moveTo>
                  <a:pt x="4180544" y="274320"/>
                </a:moveTo>
                <a:lnTo>
                  <a:pt x="0" y="274320"/>
                </a:lnTo>
                <a:lnTo>
                  <a:pt x="0" y="0"/>
                </a:lnTo>
                <a:lnTo>
                  <a:pt x="4180544" y="0"/>
                </a:lnTo>
                <a:lnTo>
                  <a:pt x="4180544" y="27432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2905278" y="4686925"/>
            <a:ext cx="42024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For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generic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example,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see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next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slide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2923" y="401432"/>
            <a:ext cx="6384290" cy="466725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3620"/>
              </a:lnSpc>
            </a:pPr>
            <a:r>
              <a:rPr dirty="0"/>
              <a:t>EXAMPLE</a:t>
            </a:r>
            <a:r>
              <a:rPr spc="-30" dirty="0"/>
              <a:t> </a:t>
            </a:r>
            <a:r>
              <a:rPr dirty="0"/>
              <a:t>SLIDE:</a:t>
            </a:r>
            <a:r>
              <a:rPr spc="-210" dirty="0"/>
              <a:t> </a:t>
            </a:r>
            <a:r>
              <a:rPr dirty="0"/>
              <a:t>A</a:t>
            </a:r>
            <a:r>
              <a:rPr spc="-210" dirty="0"/>
              <a:t> </a:t>
            </a:r>
            <a:r>
              <a:rPr dirty="0"/>
              <a:t>bit</a:t>
            </a:r>
            <a:r>
              <a:rPr spc="-30" dirty="0"/>
              <a:t> </a:t>
            </a:r>
            <a:r>
              <a:rPr dirty="0"/>
              <a:t>about</a:t>
            </a:r>
            <a:r>
              <a:rPr spc="-25" dirty="0"/>
              <a:t> me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479" y="1276197"/>
            <a:ext cx="3695700" cy="3394710"/>
          </a:xfrm>
          <a:prstGeom prst="rect">
            <a:avLst/>
          </a:prstGeom>
          <a:ln w="25399">
            <a:solidFill>
              <a:srgbClr val="00C4D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 marL="85725">
              <a:lnSpc>
                <a:spcPct val="100000"/>
              </a:lnSpc>
              <a:spcBef>
                <a:spcPts val="55"/>
              </a:spcBef>
            </a:pPr>
            <a:r>
              <a:rPr sz="1800" b="1" dirty="0">
                <a:solidFill>
                  <a:srgbClr val="00C4D9"/>
                </a:solidFill>
                <a:latin typeface="Arial"/>
                <a:cs typeface="Arial"/>
              </a:rPr>
              <a:t>Career:</a:t>
            </a:r>
            <a:r>
              <a:rPr sz="1800" b="1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C4D9"/>
                </a:solidFill>
                <a:latin typeface="Arial"/>
                <a:cs typeface="Arial"/>
              </a:rPr>
              <a:t>Medical</a:t>
            </a:r>
            <a:r>
              <a:rPr sz="1800" b="1" spc="-2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C4D9"/>
                </a:solidFill>
                <a:latin typeface="Arial"/>
                <a:cs typeface="Arial"/>
              </a:rPr>
              <a:t>Statistician</a:t>
            </a:r>
            <a:endParaRPr sz="1800">
              <a:latin typeface="Arial"/>
              <a:cs typeface="Arial"/>
            </a:endParaRPr>
          </a:p>
          <a:p>
            <a:pPr marL="427990" indent="-315595">
              <a:lnSpc>
                <a:spcPct val="100000"/>
              </a:lnSpc>
              <a:spcBef>
                <a:spcPts val="114"/>
              </a:spcBef>
              <a:buChar char="•"/>
              <a:tabLst>
                <a:tab pos="427990" algn="l"/>
              </a:tabLst>
            </a:pPr>
            <a:r>
              <a:rPr sz="1400" spc="-10" dirty="0">
                <a:latin typeface="Arial"/>
                <a:cs typeface="Arial"/>
              </a:rPr>
              <a:t>Studies:</a:t>
            </a:r>
            <a:endParaRPr sz="1400">
              <a:latin typeface="Arial"/>
              <a:cs typeface="Arial"/>
            </a:endParaRPr>
          </a:p>
          <a:p>
            <a:pPr marL="828675" marR="107314" lvl="1" indent="-294640">
              <a:lnSpc>
                <a:spcPts val="1300"/>
              </a:lnSpc>
              <a:spcBef>
                <a:spcPts val="260"/>
              </a:spcBef>
              <a:buChar char="–"/>
              <a:tabLst>
                <a:tab pos="828675" algn="l"/>
              </a:tabLst>
            </a:pPr>
            <a:r>
              <a:rPr sz="1200" dirty="0">
                <a:latin typeface="Arial"/>
                <a:cs typeface="Arial"/>
              </a:rPr>
              <a:t>At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school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studied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mixture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maths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spc="-10" dirty="0">
                <a:latin typeface="Arial"/>
                <a:cs typeface="Arial"/>
              </a:rPr>
              <a:t>sciences</a:t>
            </a:r>
            <a:endParaRPr sz="1200">
              <a:latin typeface="Arial"/>
              <a:cs typeface="Arial"/>
            </a:endParaRPr>
          </a:p>
          <a:p>
            <a:pPr marL="828040" lvl="1" indent="-294005">
              <a:lnSpc>
                <a:spcPct val="100000"/>
              </a:lnSpc>
              <a:spcBef>
                <a:spcPts val="75"/>
              </a:spcBef>
              <a:buChar char="–"/>
              <a:tabLst>
                <a:tab pos="828040" algn="l"/>
              </a:tabLst>
            </a:pPr>
            <a:r>
              <a:rPr sz="1200" dirty="0">
                <a:latin typeface="Arial"/>
                <a:cs typeface="Arial"/>
              </a:rPr>
              <a:t>Maths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University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Reading</a:t>
            </a:r>
            <a:endParaRPr sz="1200">
              <a:latin typeface="Arial"/>
              <a:cs typeface="Arial"/>
            </a:endParaRPr>
          </a:p>
          <a:p>
            <a:pPr marL="828675" marR="692150" lvl="1" indent="-294640">
              <a:lnSpc>
                <a:spcPts val="1300"/>
              </a:lnSpc>
              <a:spcBef>
                <a:spcPts val="254"/>
              </a:spcBef>
              <a:buChar char="–"/>
              <a:tabLst>
                <a:tab pos="828675" algn="l"/>
              </a:tabLst>
            </a:pPr>
            <a:r>
              <a:rPr sz="1200" dirty="0">
                <a:latin typeface="Arial"/>
                <a:cs typeface="Arial"/>
              </a:rPr>
              <a:t>MSc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Statistics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University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of </a:t>
            </a:r>
            <a:r>
              <a:rPr sz="1200" spc="-10" dirty="0">
                <a:latin typeface="Arial"/>
                <a:cs typeface="Arial"/>
              </a:rPr>
              <a:t>Leicester</a:t>
            </a:r>
            <a:endParaRPr sz="12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spcBef>
                <a:spcPts val="240"/>
              </a:spcBef>
              <a:buFont typeface="Arial"/>
              <a:buChar char="–"/>
            </a:pPr>
            <a:endParaRPr sz="1200">
              <a:latin typeface="Arial"/>
              <a:cs typeface="Arial"/>
            </a:endParaRPr>
          </a:p>
          <a:p>
            <a:pPr marL="428625" marR="265430" indent="-316230">
              <a:lnSpc>
                <a:spcPts val="1510"/>
              </a:lnSpc>
              <a:buChar char="•"/>
              <a:tabLst>
                <a:tab pos="428625" algn="l"/>
              </a:tabLst>
            </a:pPr>
            <a:r>
              <a:rPr sz="1400" dirty="0">
                <a:latin typeface="Arial"/>
                <a:cs typeface="Arial"/>
              </a:rPr>
              <a:t>Previously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worked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ONS, </a:t>
            </a:r>
            <a:r>
              <a:rPr sz="1400" dirty="0">
                <a:latin typeface="Arial"/>
                <a:cs typeface="Arial"/>
              </a:rPr>
              <a:t>providing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population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level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statistics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for </a:t>
            </a:r>
            <a:r>
              <a:rPr sz="1400" dirty="0">
                <a:latin typeface="Arial"/>
                <a:cs typeface="Arial"/>
              </a:rPr>
              <a:t>government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use.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Font typeface="Arial"/>
              <a:buChar char="•"/>
            </a:pPr>
            <a:endParaRPr sz="1400">
              <a:latin typeface="Arial"/>
              <a:cs typeface="Arial"/>
            </a:endParaRPr>
          </a:p>
          <a:p>
            <a:pPr marL="428625" marR="79375" indent="-316230">
              <a:lnSpc>
                <a:spcPts val="1510"/>
              </a:lnSpc>
              <a:spcBef>
                <a:spcPts val="5"/>
              </a:spcBef>
              <a:buChar char="•"/>
              <a:tabLst>
                <a:tab pos="428625" algn="l"/>
              </a:tabLst>
            </a:pPr>
            <a:r>
              <a:rPr sz="1400" dirty="0">
                <a:latin typeface="Arial"/>
                <a:cs typeface="Arial"/>
              </a:rPr>
              <a:t>Current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job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Medical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Statistician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pharmaceutical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company</a:t>
            </a:r>
            <a:endParaRPr sz="1400">
              <a:latin typeface="Arial"/>
              <a:cs typeface="Arial"/>
            </a:endParaRPr>
          </a:p>
          <a:p>
            <a:pPr marL="828040" lvl="1" indent="-294005">
              <a:lnSpc>
                <a:spcPct val="100000"/>
              </a:lnSpc>
              <a:spcBef>
                <a:spcPts val="80"/>
              </a:spcBef>
              <a:buChar char="–"/>
              <a:tabLst>
                <a:tab pos="828040" algn="l"/>
              </a:tabLst>
            </a:pPr>
            <a:r>
              <a:rPr sz="1200" dirty="0">
                <a:latin typeface="Arial"/>
                <a:cs typeface="Arial"/>
              </a:rPr>
              <a:t>Global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company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with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&gt;20K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employees.</a:t>
            </a:r>
            <a:endParaRPr sz="1200">
              <a:latin typeface="Arial"/>
              <a:cs typeface="Arial"/>
            </a:endParaRPr>
          </a:p>
          <a:p>
            <a:pPr marL="828040" lvl="1" indent="-294005">
              <a:lnSpc>
                <a:spcPct val="100000"/>
              </a:lnSpc>
              <a:spcBef>
                <a:spcPts val="95"/>
              </a:spcBef>
              <a:buChar char="–"/>
              <a:tabLst>
                <a:tab pos="828040" algn="l"/>
              </a:tabLst>
            </a:pPr>
            <a:r>
              <a:rPr sz="1200" dirty="0">
                <a:latin typeface="Arial"/>
                <a:cs typeface="Arial"/>
              </a:rPr>
              <a:t>Specialises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oncology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99169" y="1276196"/>
            <a:ext cx="3695700" cy="1659255"/>
          </a:xfrm>
          <a:custGeom>
            <a:avLst/>
            <a:gdLst/>
            <a:ahLst/>
            <a:cxnLst/>
            <a:rect l="l" t="t" r="r" b="b"/>
            <a:pathLst>
              <a:path w="3695700" h="1659255">
                <a:moveTo>
                  <a:pt x="3695350" y="1659226"/>
                </a:moveTo>
                <a:lnTo>
                  <a:pt x="0" y="1659226"/>
                </a:lnTo>
                <a:lnTo>
                  <a:pt x="0" y="0"/>
                </a:lnTo>
                <a:lnTo>
                  <a:pt x="3695350" y="0"/>
                </a:lnTo>
                <a:lnTo>
                  <a:pt x="3695350" y="1659226"/>
                </a:lnTo>
                <a:close/>
              </a:path>
            </a:pathLst>
          </a:custGeom>
          <a:solidFill>
            <a:srgbClr val="C4F9FF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984894" y="1292452"/>
            <a:ext cx="1282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Motivations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07739" y="1600299"/>
            <a:ext cx="3498850" cy="1153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0040" marR="5080" indent="-32067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20040" algn="l"/>
                <a:tab pos="321945" algn="l"/>
              </a:tabLst>
            </a:pPr>
            <a:r>
              <a:rPr sz="1200" dirty="0">
                <a:latin typeface="Times New Roman"/>
                <a:cs typeface="Times New Roman"/>
              </a:rPr>
              <a:t>	</a:t>
            </a:r>
            <a:r>
              <a:rPr sz="1200" dirty="0">
                <a:latin typeface="Arial"/>
                <a:cs typeface="Arial"/>
              </a:rPr>
              <a:t>University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project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survival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data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–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showed </a:t>
            </a:r>
            <a:r>
              <a:rPr sz="1200" dirty="0">
                <a:latin typeface="Arial"/>
                <a:cs typeface="Arial"/>
              </a:rPr>
              <a:t>me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how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statistics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could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used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help</a:t>
            </a:r>
            <a:r>
              <a:rPr sz="1200" spc="-10" dirty="0">
                <a:latin typeface="Arial"/>
                <a:cs typeface="Arial"/>
              </a:rPr>
              <a:t> people </a:t>
            </a:r>
            <a:r>
              <a:rPr sz="1200" dirty="0">
                <a:latin typeface="Arial"/>
                <a:cs typeface="Arial"/>
              </a:rPr>
              <a:t>live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better,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healthier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lives.</a:t>
            </a:r>
            <a:endParaRPr sz="1200">
              <a:latin typeface="Arial"/>
              <a:cs typeface="Arial"/>
            </a:endParaRPr>
          </a:p>
          <a:p>
            <a:pPr marL="320040" marR="21590" indent="-320675">
              <a:lnSpc>
                <a:spcPct val="100000"/>
              </a:lnSpc>
              <a:spcBef>
                <a:spcPts val="240"/>
              </a:spcBef>
              <a:buChar char="•"/>
              <a:tabLst>
                <a:tab pos="320040" algn="l"/>
              </a:tabLst>
            </a:pPr>
            <a:r>
              <a:rPr sz="1200" dirty="0">
                <a:latin typeface="Arial"/>
                <a:cs typeface="Arial"/>
              </a:rPr>
              <a:t>Using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statistics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ensure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design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and </a:t>
            </a:r>
            <a:r>
              <a:rPr sz="1200" dirty="0">
                <a:latin typeface="Arial"/>
                <a:cs typeface="Arial"/>
              </a:rPr>
              <a:t>analysis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our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trials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are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robust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and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can</a:t>
            </a:r>
            <a:r>
              <a:rPr sz="1200" spc="-10" dirty="0">
                <a:latin typeface="Arial"/>
                <a:cs typeface="Arial"/>
              </a:rPr>
              <a:t> deliver </a:t>
            </a:r>
            <a:r>
              <a:rPr sz="1200" dirty="0">
                <a:latin typeface="Arial"/>
                <a:cs typeface="Arial"/>
              </a:rPr>
              <a:t>reliable</a:t>
            </a:r>
            <a:r>
              <a:rPr sz="1200" spc="-5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results.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8323" y="2973433"/>
            <a:ext cx="1340602" cy="134060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267210" y="4333340"/>
            <a:ext cx="34283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667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Arial"/>
                <a:cs typeface="Arial"/>
              </a:rPr>
              <a:t>We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often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get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attend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conferences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present</a:t>
            </a:r>
            <a:r>
              <a:rPr sz="1200" spc="-25" dirty="0">
                <a:latin typeface="Arial"/>
                <a:cs typeface="Arial"/>
              </a:rPr>
              <a:t> our </a:t>
            </a:r>
            <a:r>
              <a:rPr sz="1200" dirty="0">
                <a:latin typeface="Arial"/>
                <a:cs typeface="Arial"/>
              </a:rPr>
              <a:t>work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to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others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the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field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[PSI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conference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in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2019]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16</a:t>
            </a:fld>
            <a:endParaRPr spc="-2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Developing</a:t>
            </a:r>
            <a:r>
              <a:rPr spc="-3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New</a:t>
            </a:r>
            <a:r>
              <a:rPr spc="-20" dirty="0"/>
              <a:t> Drug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7370" y="3823794"/>
            <a:ext cx="3223895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C4D9"/>
                </a:solidFill>
                <a:latin typeface="Arial"/>
                <a:cs typeface="Arial"/>
              </a:rPr>
              <a:t>Study</a:t>
            </a:r>
            <a:r>
              <a:rPr sz="1800" spc="-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C4D9"/>
                </a:solidFill>
                <a:latin typeface="Arial"/>
                <a:cs typeface="Arial"/>
              </a:rPr>
              <a:t>Design</a:t>
            </a:r>
            <a:endParaRPr sz="18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0"/>
              </a:spcBef>
              <a:buChar char="•"/>
              <a:tabLst>
                <a:tab pos="274955" algn="l"/>
              </a:tabLst>
            </a:pP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How</a:t>
            </a:r>
            <a:r>
              <a:rPr sz="12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can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we</a:t>
            </a:r>
            <a:r>
              <a:rPr sz="12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determine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safety</a:t>
            </a:r>
            <a:r>
              <a:rPr sz="12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and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efficacy?</a:t>
            </a:r>
            <a:endParaRPr sz="1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How</a:t>
            </a:r>
            <a:r>
              <a:rPr sz="12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many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patients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do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we</a:t>
            </a:r>
            <a:r>
              <a:rPr sz="12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need?</a:t>
            </a:r>
            <a:endParaRPr sz="1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How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do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we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avoid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bias?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39322" y="3830354"/>
            <a:ext cx="3294379" cy="851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00C4D9"/>
                </a:solidFill>
                <a:latin typeface="Arial"/>
                <a:cs typeface="Arial"/>
              </a:rPr>
              <a:t>Data</a:t>
            </a:r>
            <a:r>
              <a:rPr sz="1800" spc="-12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C4D9"/>
                </a:solidFill>
                <a:latin typeface="Arial"/>
                <a:cs typeface="Arial"/>
              </a:rPr>
              <a:t>Analysis</a:t>
            </a:r>
            <a:endParaRPr sz="18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spcBef>
                <a:spcPts val="20"/>
              </a:spcBef>
              <a:buChar char="•"/>
              <a:tabLst>
                <a:tab pos="274955" algn="l"/>
              </a:tabLst>
            </a:pP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Did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drug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perform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better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than</a:t>
            </a:r>
            <a:r>
              <a:rPr sz="12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 control?</a:t>
            </a:r>
            <a:endParaRPr sz="1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How</a:t>
            </a:r>
            <a:r>
              <a:rPr sz="12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conclusive</a:t>
            </a:r>
            <a:r>
              <a:rPr sz="12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are</a:t>
            </a:r>
            <a:r>
              <a:rPr sz="12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2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results?</a:t>
            </a:r>
            <a:endParaRPr sz="1200">
              <a:latin typeface="Arial"/>
              <a:cs typeface="Arial"/>
            </a:endParaRPr>
          </a:p>
          <a:p>
            <a:pPr marL="274955" indent="-262255">
              <a:lnSpc>
                <a:spcPct val="100000"/>
              </a:lnSpc>
              <a:buChar char="•"/>
              <a:tabLst>
                <a:tab pos="274955" algn="l"/>
              </a:tabLst>
            </a:pP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Should</a:t>
            </a:r>
            <a:r>
              <a:rPr sz="12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we</a:t>
            </a:r>
            <a:r>
              <a:rPr sz="12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continue</a:t>
            </a:r>
            <a:r>
              <a:rPr sz="12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developing</a:t>
            </a:r>
            <a:r>
              <a:rPr sz="12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2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5983"/>
                </a:solidFill>
                <a:latin typeface="Arial"/>
                <a:cs typeface="Arial"/>
              </a:rPr>
              <a:t>drug?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492" y="1047417"/>
            <a:ext cx="7886700" cy="109220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63525" indent="-250825">
              <a:lnSpc>
                <a:spcPct val="100000"/>
              </a:lnSpc>
              <a:spcBef>
                <a:spcPts val="1060"/>
              </a:spcBef>
              <a:buChar char="•"/>
              <a:tabLst>
                <a:tab pos="263525" algn="l"/>
              </a:tabLst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Developing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new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medicine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has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many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steps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–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it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is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long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process!</a:t>
            </a:r>
            <a:endParaRPr sz="1800">
              <a:latin typeface="Arial"/>
              <a:cs typeface="Arial"/>
            </a:endParaRPr>
          </a:p>
          <a:p>
            <a:pPr marL="264160" marR="5080" indent="-252095">
              <a:lnSpc>
                <a:spcPct val="100000"/>
              </a:lnSpc>
              <a:spcBef>
                <a:spcPts val="960"/>
              </a:spcBef>
              <a:buChar char="•"/>
              <a:tabLst>
                <a:tab pos="264160" algn="l"/>
              </a:tabLst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Clinical</a:t>
            </a:r>
            <a:r>
              <a:rPr sz="18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trials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study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effectiveness</a:t>
            </a:r>
            <a:r>
              <a:rPr sz="1800" b="1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and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safety</a:t>
            </a:r>
            <a:r>
              <a:rPr sz="1800" b="1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medications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or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medical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devices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in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groups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people.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2369643"/>
            <a:ext cx="9144000" cy="1425575"/>
            <a:chOff x="0" y="2369643"/>
            <a:chExt cx="9144000" cy="142557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20" y="2369643"/>
              <a:ext cx="8454959" cy="117444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3484644"/>
              <a:ext cx="9144000" cy="310515"/>
            </a:xfrm>
            <a:custGeom>
              <a:avLst/>
              <a:gdLst/>
              <a:ahLst/>
              <a:cxnLst/>
              <a:rect l="l" t="t" r="r" b="b"/>
              <a:pathLst>
                <a:path w="9144000" h="310514">
                  <a:moveTo>
                    <a:pt x="8930864" y="310281"/>
                  </a:moveTo>
                  <a:lnTo>
                    <a:pt x="8930864" y="232711"/>
                  </a:lnTo>
                  <a:lnTo>
                    <a:pt x="0" y="232711"/>
                  </a:lnTo>
                  <a:lnTo>
                    <a:pt x="0" y="77570"/>
                  </a:lnTo>
                  <a:lnTo>
                    <a:pt x="8930864" y="77570"/>
                  </a:lnTo>
                  <a:lnTo>
                    <a:pt x="8930864" y="0"/>
                  </a:lnTo>
                  <a:lnTo>
                    <a:pt x="9143999" y="139985"/>
                  </a:lnTo>
                  <a:lnTo>
                    <a:pt x="9143999" y="170296"/>
                  </a:lnTo>
                  <a:lnTo>
                    <a:pt x="8930864" y="310281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17</a:t>
            </a:fld>
            <a:endParaRPr spc="-2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Drug</a:t>
            </a:r>
            <a:r>
              <a:rPr spc="-50" dirty="0"/>
              <a:t> </a:t>
            </a:r>
            <a:r>
              <a:rPr dirty="0"/>
              <a:t>Development</a:t>
            </a:r>
            <a:r>
              <a:rPr spc="-45" dirty="0"/>
              <a:t> </a:t>
            </a:r>
            <a:r>
              <a:rPr dirty="0"/>
              <a:t>Process:</a:t>
            </a:r>
            <a:r>
              <a:rPr spc="-40" dirty="0"/>
              <a:t> </a:t>
            </a:r>
            <a:r>
              <a:rPr spc="-20" dirty="0"/>
              <a:t>Quiz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40132" y="1242481"/>
            <a:ext cx="8024495" cy="124333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59435" indent="-546735">
              <a:lnSpc>
                <a:spcPct val="100000"/>
              </a:lnSpc>
              <a:spcBef>
                <a:spcPts val="300"/>
              </a:spcBef>
              <a:buAutoNum type="arabicPeriod"/>
              <a:tabLst>
                <a:tab pos="559435" algn="l"/>
              </a:tabLst>
            </a:pP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When</a:t>
            </a:r>
            <a:r>
              <a:rPr sz="2100" spc="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do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we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legally</a:t>
            </a:r>
            <a:r>
              <a:rPr sz="210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need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statistician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on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trial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study</a:t>
            </a:r>
            <a:r>
              <a:rPr sz="210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5983"/>
                </a:solidFill>
                <a:latin typeface="Arial"/>
                <a:cs typeface="Arial"/>
              </a:rPr>
              <a:t>team?</a:t>
            </a:r>
            <a:endParaRPr sz="2100">
              <a:latin typeface="Arial"/>
              <a:cs typeface="Arial"/>
            </a:endParaRPr>
          </a:p>
          <a:p>
            <a:pPr marL="959485" lvl="1" indent="-545465">
              <a:lnSpc>
                <a:spcPct val="100000"/>
              </a:lnSpc>
              <a:spcBef>
                <a:spcPts val="190"/>
              </a:spcBef>
              <a:buAutoNum type="alphaLcParenR"/>
              <a:tabLst>
                <a:tab pos="959485" algn="l"/>
              </a:tabLst>
            </a:pP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Clinical</a:t>
            </a:r>
            <a:r>
              <a:rPr sz="1750" spc="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trials</a:t>
            </a:r>
            <a:r>
              <a:rPr sz="1750" spc="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(Phases</a:t>
            </a:r>
            <a:r>
              <a:rPr sz="1750" spc="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I</a:t>
            </a:r>
            <a:r>
              <a:rPr sz="1750" spc="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005983"/>
                </a:solidFill>
                <a:latin typeface="Arial"/>
                <a:cs typeface="Arial"/>
              </a:rPr>
              <a:t>onwards)</a:t>
            </a:r>
            <a:endParaRPr sz="1750">
              <a:latin typeface="Arial"/>
              <a:cs typeface="Arial"/>
            </a:endParaRPr>
          </a:p>
          <a:p>
            <a:pPr marL="959485" lvl="1" indent="-545465">
              <a:lnSpc>
                <a:spcPct val="100000"/>
              </a:lnSpc>
              <a:spcBef>
                <a:spcPts val="185"/>
              </a:spcBef>
              <a:buAutoNum type="alphaLcParenR"/>
              <a:tabLst>
                <a:tab pos="959485" algn="l"/>
              </a:tabLst>
            </a:pP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Registration</a:t>
            </a:r>
            <a:r>
              <a:rPr sz="175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trials</a:t>
            </a:r>
            <a:r>
              <a:rPr sz="175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(Phase</a:t>
            </a:r>
            <a:r>
              <a:rPr sz="175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III</a:t>
            </a:r>
            <a:r>
              <a:rPr sz="175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spc="-20" dirty="0">
                <a:solidFill>
                  <a:srgbClr val="005983"/>
                </a:solidFill>
                <a:latin typeface="Arial"/>
                <a:cs typeface="Arial"/>
              </a:rPr>
              <a:t>only)</a:t>
            </a:r>
            <a:endParaRPr sz="1750">
              <a:latin typeface="Arial"/>
              <a:cs typeface="Arial"/>
            </a:endParaRPr>
          </a:p>
          <a:p>
            <a:pPr marL="959485" lvl="1" indent="-532130">
              <a:lnSpc>
                <a:spcPct val="100000"/>
              </a:lnSpc>
              <a:spcBef>
                <a:spcPts val="185"/>
              </a:spcBef>
              <a:buAutoNum type="alphaLcParenR"/>
              <a:tabLst>
                <a:tab pos="959485" algn="l"/>
              </a:tabLst>
            </a:pP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All</a:t>
            </a:r>
            <a:r>
              <a:rPr sz="175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stages</a:t>
            </a:r>
            <a:r>
              <a:rPr sz="175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1750" spc="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50" spc="-10" dirty="0">
                <a:solidFill>
                  <a:srgbClr val="005983"/>
                </a:solidFill>
                <a:latin typeface="Arial"/>
                <a:cs typeface="Arial"/>
              </a:rPr>
              <a:t>development</a:t>
            </a:r>
            <a:endParaRPr sz="17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165188"/>
            <a:ext cx="9144000" cy="1485265"/>
            <a:chOff x="0" y="3165188"/>
            <a:chExt cx="9144000" cy="1485265"/>
          </a:xfrm>
        </p:grpSpPr>
        <p:sp>
          <p:nvSpPr>
            <p:cNvPr id="5" name="object 5"/>
            <p:cNvSpPr/>
            <p:nvPr/>
          </p:nvSpPr>
          <p:spPr>
            <a:xfrm>
              <a:off x="0" y="4339629"/>
              <a:ext cx="9144000" cy="310515"/>
            </a:xfrm>
            <a:custGeom>
              <a:avLst/>
              <a:gdLst/>
              <a:ahLst/>
              <a:cxnLst/>
              <a:rect l="l" t="t" r="r" b="b"/>
              <a:pathLst>
                <a:path w="9144000" h="310514">
                  <a:moveTo>
                    <a:pt x="8930864" y="310281"/>
                  </a:moveTo>
                  <a:lnTo>
                    <a:pt x="8930864" y="232711"/>
                  </a:lnTo>
                  <a:lnTo>
                    <a:pt x="0" y="232711"/>
                  </a:lnTo>
                  <a:lnTo>
                    <a:pt x="0" y="77570"/>
                  </a:lnTo>
                  <a:lnTo>
                    <a:pt x="8930864" y="77570"/>
                  </a:lnTo>
                  <a:lnTo>
                    <a:pt x="8930864" y="0"/>
                  </a:lnTo>
                  <a:lnTo>
                    <a:pt x="9143999" y="139985"/>
                  </a:lnTo>
                  <a:lnTo>
                    <a:pt x="9143999" y="170296"/>
                  </a:lnTo>
                  <a:lnTo>
                    <a:pt x="8930864" y="310281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20" y="3165188"/>
              <a:ext cx="8454959" cy="11744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18</a:t>
            </a:fld>
            <a:endParaRPr spc="-25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Drug</a:t>
            </a:r>
            <a:r>
              <a:rPr spc="-50" dirty="0"/>
              <a:t> </a:t>
            </a:r>
            <a:r>
              <a:rPr dirty="0"/>
              <a:t>Development</a:t>
            </a:r>
            <a:r>
              <a:rPr spc="-45" dirty="0"/>
              <a:t> </a:t>
            </a:r>
            <a:r>
              <a:rPr dirty="0"/>
              <a:t>Process:</a:t>
            </a:r>
            <a:r>
              <a:rPr spc="-40" dirty="0"/>
              <a:t> </a:t>
            </a:r>
            <a:r>
              <a:rPr spc="-20" dirty="0"/>
              <a:t>Quiz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25" y="1242586"/>
            <a:ext cx="6461760" cy="127508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36575" indent="-523875">
              <a:lnSpc>
                <a:spcPct val="100000"/>
              </a:lnSpc>
              <a:spcBef>
                <a:spcPts val="300"/>
              </a:spcBef>
              <a:buAutoNum type="arabicPeriod" startAt="2"/>
              <a:tabLst>
                <a:tab pos="536575" algn="l"/>
              </a:tabLst>
            </a:pP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What</a:t>
            </a:r>
            <a:r>
              <a:rPr sz="2100" spc="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is</a:t>
            </a:r>
            <a:r>
              <a:rPr sz="2100" spc="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average</a:t>
            </a:r>
            <a:r>
              <a:rPr sz="2100" spc="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cost</a:t>
            </a:r>
            <a:r>
              <a:rPr sz="2100" spc="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get</a:t>
            </a:r>
            <a:r>
              <a:rPr sz="2100" spc="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drug</a:t>
            </a:r>
            <a:r>
              <a:rPr sz="2100" spc="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2100" spc="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100" spc="-10" dirty="0">
                <a:solidFill>
                  <a:srgbClr val="005983"/>
                </a:solidFill>
                <a:latin typeface="Arial"/>
                <a:cs typeface="Arial"/>
              </a:rPr>
              <a:t>market?</a:t>
            </a:r>
            <a:endParaRPr sz="2100">
              <a:latin typeface="Arial"/>
              <a:cs typeface="Arial"/>
            </a:endParaRPr>
          </a:p>
          <a:p>
            <a:pPr marL="869315" lvl="1" indent="-548005">
              <a:lnSpc>
                <a:spcPct val="100000"/>
              </a:lnSpc>
              <a:spcBef>
                <a:spcPts val="160"/>
              </a:spcBef>
              <a:buAutoNum type="alphaLcParenR"/>
              <a:tabLst>
                <a:tab pos="869315" algn="l"/>
              </a:tabLst>
            </a:pP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$</a:t>
            </a:r>
            <a:r>
              <a:rPr sz="185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10</a:t>
            </a:r>
            <a:r>
              <a:rPr sz="185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005983"/>
                </a:solidFill>
                <a:latin typeface="Arial"/>
                <a:cs typeface="Arial"/>
              </a:rPr>
              <a:t>million</a:t>
            </a:r>
            <a:endParaRPr sz="1850">
              <a:latin typeface="Arial"/>
              <a:cs typeface="Arial"/>
            </a:endParaRPr>
          </a:p>
          <a:p>
            <a:pPr marL="869315" lvl="1" indent="-548005">
              <a:lnSpc>
                <a:spcPct val="100000"/>
              </a:lnSpc>
              <a:spcBef>
                <a:spcPts val="145"/>
              </a:spcBef>
              <a:buAutoNum type="alphaLcParenR"/>
              <a:tabLst>
                <a:tab pos="869315" algn="l"/>
              </a:tabLst>
            </a:pP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$</a:t>
            </a:r>
            <a:r>
              <a:rPr sz="185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100</a:t>
            </a:r>
            <a:r>
              <a:rPr sz="1850" spc="-10" dirty="0">
                <a:solidFill>
                  <a:srgbClr val="005983"/>
                </a:solidFill>
                <a:latin typeface="Arial"/>
                <a:cs typeface="Arial"/>
              </a:rPr>
              <a:t> million</a:t>
            </a:r>
            <a:endParaRPr sz="1850">
              <a:latin typeface="Arial"/>
              <a:cs typeface="Arial"/>
            </a:endParaRPr>
          </a:p>
          <a:p>
            <a:pPr marL="869315" lvl="1" indent="-535305">
              <a:lnSpc>
                <a:spcPct val="100000"/>
              </a:lnSpc>
              <a:spcBef>
                <a:spcPts val="150"/>
              </a:spcBef>
              <a:buAutoNum type="alphaLcParenR"/>
              <a:tabLst>
                <a:tab pos="869315" algn="l"/>
              </a:tabLst>
            </a:pP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$</a:t>
            </a:r>
            <a:r>
              <a:rPr sz="185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1</a:t>
            </a:r>
            <a:r>
              <a:rPr sz="185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005983"/>
                </a:solidFill>
                <a:latin typeface="Arial"/>
                <a:cs typeface="Arial"/>
              </a:rPr>
              <a:t>billion</a:t>
            </a:r>
            <a:r>
              <a:rPr sz="185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50" spc="-50" dirty="0">
                <a:solidFill>
                  <a:srgbClr val="005983"/>
                </a:solidFill>
                <a:latin typeface="Arial"/>
                <a:cs typeface="Arial"/>
              </a:rPr>
              <a:t>+</a:t>
            </a:r>
            <a:endParaRPr sz="185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165188"/>
            <a:ext cx="9144000" cy="1485265"/>
            <a:chOff x="0" y="3165188"/>
            <a:chExt cx="9144000" cy="1485265"/>
          </a:xfrm>
        </p:grpSpPr>
        <p:sp>
          <p:nvSpPr>
            <p:cNvPr id="5" name="object 5"/>
            <p:cNvSpPr/>
            <p:nvPr/>
          </p:nvSpPr>
          <p:spPr>
            <a:xfrm>
              <a:off x="0" y="4339629"/>
              <a:ext cx="9144000" cy="310515"/>
            </a:xfrm>
            <a:custGeom>
              <a:avLst/>
              <a:gdLst/>
              <a:ahLst/>
              <a:cxnLst/>
              <a:rect l="l" t="t" r="r" b="b"/>
              <a:pathLst>
                <a:path w="9144000" h="310514">
                  <a:moveTo>
                    <a:pt x="8930864" y="310281"/>
                  </a:moveTo>
                  <a:lnTo>
                    <a:pt x="8930864" y="232711"/>
                  </a:lnTo>
                  <a:lnTo>
                    <a:pt x="0" y="232711"/>
                  </a:lnTo>
                  <a:lnTo>
                    <a:pt x="0" y="77570"/>
                  </a:lnTo>
                  <a:lnTo>
                    <a:pt x="8930864" y="77570"/>
                  </a:lnTo>
                  <a:lnTo>
                    <a:pt x="8930864" y="0"/>
                  </a:lnTo>
                  <a:lnTo>
                    <a:pt x="9143999" y="139985"/>
                  </a:lnTo>
                  <a:lnTo>
                    <a:pt x="9143999" y="170296"/>
                  </a:lnTo>
                  <a:lnTo>
                    <a:pt x="8930864" y="310281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20" y="3165188"/>
              <a:ext cx="8454959" cy="11744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19</a:t>
            </a:fld>
            <a:endParaRPr spc="-2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What</a:t>
            </a:r>
            <a:r>
              <a:rPr spc="-40" dirty="0"/>
              <a:t> </a:t>
            </a:r>
            <a:r>
              <a:rPr dirty="0"/>
              <a:t>do</a:t>
            </a:r>
            <a:r>
              <a:rPr spc="-35" dirty="0"/>
              <a:t> </a:t>
            </a:r>
            <a:r>
              <a:rPr dirty="0"/>
              <a:t>these</a:t>
            </a:r>
            <a:r>
              <a:rPr spc="-30" dirty="0"/>
              <a:t> </a:t>
            </a:r>
            <a:r>
              <a:rPr dirty="0"/>
              <a:t>have</a:t>
            </a:r>
            <a:r>
              <a:rPr spc="-35" dirty="0"/>
              <a:t> </a:t>
            </a:r>
            <a:r>
              <a:rPr dirty="0"/>
              <a:t>in</a:t>
            </a:r>
            <a:r>
              <a:rPr spc="-30" dirty="0"/>
              <a:t> </a:t>
            </a:r>
            <a:r>
              <a:rPr spc="-10" dirty="0"/>
              <a:t>common?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2</a:t>
            </a:fld>
            <a:endParaRPr spc="-50" dirty="0"/>
          </a:p>
        </p:txBody>
      </p:sp>
      <p:sp>
        <p:nvSpPr>
          <p:cNvPr id="3" name="object 3"/>
          <p:cNvSpPr txBox="1"/>
          <p:nvPr/>
        </p:nvSpPr>
        <p:spPr>
          <a:xfrm>
            <a:off x="502287" y="1234540"/>
            <a:ext cx="4698365" cy="27635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83540" indent="-370840">
              <a:lnSpc>
                <a:spcPct val="100000"/>
              </a:lnSpc>
              <a:spcBef>
                <a:spcPts val="5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Amount</a:t>
            </a:r>
            <a:r>
              <a:rPr sz="2200" spc="-7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2200" spc="-6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5983"/>
                </a:solidFill>
                <a:latin typeface="Arial"/>
                <a:cs typeface="Arial"/>
              </a:rPr>
              <a:t>rainfall</a:t>
            </a:r>
            <a:endParaRPr sz="2200"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Sizes</a:t>
            </a:r>
            <a:r>
              <a:rPr sz="2200" spc="-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22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rainfall</a:t>
            </a:r>
            <a:r>
              <a:rPr sz="22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5983"/>
                </a:solidFill>
                <a:latin typeface="Arial"/>
                <a:cs typeface="Arial"/>
              </a:rPr>
              <a:t>droplets</a:t>
            </a:r>
            <a:endParaRPr sz="2200"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Length</a:t>
            </a:r>
            <a:r>
              <a:rPr sz="2200" spc="-6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2200" spc="-6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chess</a:t>
            </a:r>
            <a:r>
              <a:rPr sz="2200" spc="-6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5983"/>
                </a:solidFill>
                <a:latin typeface="Arial"/>
                <a:cs typeface="Arial"/>
              </a:rPr>
              <a:t>games</a:t>
            </a:r>
            <a:endParaRPr sz="2200"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Price</a:t>
            </a:r>
            <a:r>
              <a:rPr sz="22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22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5983"/>
                </a:solidFill>
                <a:latin typeface="Arial"/>
                <a:cs typeface="Arial"/>
              </a:rPr>
              <a:t>stocks</a:t>
            </a:r>
            <a:endParaRPr sz="2200"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Internet</a:t>
            </a:r>
            <a:r>
              <a:rPr sz="2200" spc="-114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5983"/>
                </a:solidFill>
                <a:latin typeface="Arial"/>
                <a:cs typeface="Arial"/>
              </a:rPr>
              <a:t>traffic</a:t>
            </a:r>
            <a:endParaRPr sz="2200"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Area</a:t>
            </a:r>
            <a:r>
              <a:rPr sz="2200" spc="-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22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skin</a:t>
            </a:r>
            <a:r>
              <a:rPr sz="22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on</a:t>
            </a:r>
            <a:r>
              <a:rPr sz="22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22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005983"/>
                </a:solidFill>
                <a:latin typeface="Arial"/>
                <a:cs typeface="Arial"/>
              </a:rPr>
              <a:t>body</a:t>
            </a:r>
            <a:endParaRPr sz="2200">
              <a:latin typeface="Arial"/>
              <a:cs typeface="Arial"/>
            </a:endParaRPr>
          </a:p>
          <a:p>
            <a:pPr marL="383540" indent="-370840">
              <a:lnSpc>
                <a:spcPct val="100000"/>
              </a:lnSpc>
              <a:spcBef>
                <a:spcPts val="440"/>
              </a:spcBef>
              <a:buFont typeface="Courier New"/>
              <a:buChar char="o"/>
              <a:tabLst>
                <a:tab pos="383540" algn="l"/>
              </a:tabLst>
            </a:pP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Time</a:t>
            </a:r>
            <a:r>
              <a:rPr sz="2200" spc="-7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until</a:t>
            </a:r>
            <a:r>
              <a:rPr sz="2200" spc="-7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heart</a:t>
            </a:r>
            <a:r>
              <a:rPr sz="2200" spc="-7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failure</a:t>
            </a:r>
            <a:r>
              <a:rPr sz="2200" spc="-7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for</a:t>
            </a:r>
            <a:r>
              <a:rPr sz="2200" spc="-7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2200" spc="-7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005983"/>
                </a:solidFill>
                <a:latin typeface="Arial"/>
                <a:cs typeface="Arial"/>
              </a:rPr>
              <a:t>patient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Drug</a:t>
            </a:r>
            <a:r>
              <a:rPr spc="-50" dirty="0"/>
              <a:t> </a:t>
            </a:r>
            <a:r>
              <a:rPr dirty="0"/>
              <a:t>Development</a:t>
            </a:r>
            <a:r>
              <a:rPr spc="-45" dirty="0"/>
              <a:t> </a:t>
            </a:r>
            <a:r>
              <a:rPr dirty="0"/>
              <a:t>Process:</a:t>
            </a:r>
            <a:r>
              <a:rPr spc="-40" dirty="0"/>
              <a:t> </a:t>
            </a:r>
            <a:r>
              <a:rPr spc="-20" dirty="0"/>
              <a:t>Quiz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0225" y="1237802"/>
            <a:ext cx="7486015" cy="137604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79120" indent="-566420">
              <a:lnSpc>
                <a:spcPct val="100000"/>
              </a:lnSpc>
              <a:spcBef>
                <a:spcPts val="290"/>
              </a:spcBef>
              <a:buAutoNum type="arabicPeriod" startAt="3"/>
              <a:tabLst>
                <a:tab pos="579120" algn="l"/>
              </a:tabLst>
            </a:pP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Who</a:t>
            </a:r>
            <a:r>
              <a:rPr sz="23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is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first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know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if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drug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works</a:t>
            </a:r>
            <a:r>
              <a:rPr sz="23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(in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dirty="0">
                <a:solidFill>
                  <a:srgbClr val="005983"/>
                </a:solidFill>
                <a:latin typeface="Arial"/>
                <a:cs typeface="Arial"/>
              </a:rPr>
              <a:t>Phase</a:t>
            </a:r>
            <a:r>
              <a:rPr sz="23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2300" spc="-20" dirty="0">
                <a:solidFill>
                  <a:srgbClr val="005983"/>
                </a:solidFill>
                <a:latin typeface="Arial"/>
                <a:cs typeface="Arial"/>
              </a:rPr>
              <a:t>III)?</a:t>
            </a:r>
            <a:endParaRPr sz="2300">
              <a:latin typeface="Arial"/>
              <a:cs typeface="Arial"/>
            </a:endParaRPr>
          </a:p>
          <a:p>
            <a:pPr marL="869315" lvl="1" indent="-555625">
              <a:lnSpc>
                <a:spcPct val="100000"/>
              </a:lnSpc>
              <a:spcBef>
                <a:spcPts val="165"/>
              </a:spcBef>
              <a:buAutoNum type="alphaLcParenR"/>
              <a:tabLst>
                <a:tab pos="869315" algn="l"/>
              </a:tabLst>
            </a:pPr>
            <a:r>
              <a:rPr sz="2000" spc="-10" dirty="0">
                <a:solidFill>
                  <a:srgbClr val="005983"/>
                </a:solidFill>
                <a:latin typeface="Arial"/>
                <a:cs typeface="Arial"/>
              </a:rPr>
              <a:t>Patient</a:t>
            </a:r>
            <a:endParaRPr sz="2000">
              <a:latin typeface="Arial"/>
              <a:cs typeface="Arial"/>
            </a:endParaRPr>
          </a:p>
          <a:p>
            <a:pPr marL="869315" lvl="1" indent="-555625">
              <a:lnSpc>
                <a:spcPct val="100000"/>
              </a:lnSpc>
              <a:spcBef>
                <a:spcPts val="160"/>
              </a:spcBef>
              <a:buAutoNum type="alphaLcParenR"/>
              <a:tabLst>
                <a:tab pos="869315" algn="l"/>
              </a:tabLst>
            </a:pPr>
            <a:r>
              <a:rPr sz="2000" spc="-10" dirty="0">
                <a:solidFill>
                  <a:srgbClr val="005983"/>
                </a:solidFill>
                <a:latin typeface="Arial"/>
                <a:cs typeface="Arial"/>
              </a:rPr>
              <a:t>Doctor</a:t>
            </a:r>
            <a:endParaRPr sz="2000">
              <a:latin typeface="Arial"/>
              <a:cs typeface="Arial"/>
            </a:endParaRPr>
          </a:p>
          <a:p>
            <a:pPr marL="869315" lvl="1" indent="-541655">
              <a:lnSpc>
                <a:spcPct val="100000"/>
              </a:lnSpc>
              <a:spcBef>
                <a:spcPts val="160"/>
              </a:spcBef>
              <a:buAutoNum type="alphaLcParenR"/>
              <a:tabLst>
                <a:tab pos="869315" algn="l"/>
              </a:tabLst>
            </a:pPr>
            <a:r>
              <a:rPr sz="2000" spc="-10" dirty="0">
                <a:solidFill>
                  <a:srgbClr val="005983"/>
                </a:solidFill>
                <a:latin typeface="Arial"/>
                <a:cs typeface="Arial"/>
              </a:rPr>
              <a:t>Statistician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3165188"/>
            <a:ext cx="9144000" cy="1485265"/>
            <a:chOff x="0" y="3165188"/>
            <a:chExt cx="9144000" cy="1485265"/>
          </a:xfrm>
        </p:grpSpPr>
        <p:sp>
          <p:nvSpPr>
            <p:cNvPr id="5" name="object 5"/>
            <p:cNvSpPr/>
            <p:nvPr/>
          </p:nvSpPr>
          <p:spPr>
            <a:xfrm>
              <a:off x="0" y="4339629"/>
              <a:ext cx="9144000" cy="310515"/>
            </a:xfrm>
            <a:custGeom>
              <a:avLst/>
              <a:gdLst/>
              <a:ahLst/>
              <a:cxnLst/>
              <a:rect l="l" t="t" r="r" b="b"/>
              <a:pathLst>
                <a:path w="9144000" h="310514">
                  <a:moveTo>
                    <a:pt x="8930864" y="310281"/>
                  </a:moveTo>
                  <a:lnTo>
                    <a:pt x="8930864" y="232711"/>
                  </a:lnTo>
                  <a:lnTo>
                    <a:pt x="0" y="232711"/>
                  </a:lnTo>
                  <a:lnTo>
                    <a:pt x="0" y="77570"/>
                  </a:lnTo>
                  <a:lnTo>
                    <a:pt x="8930864" y="77570"/>
                  </a:lnTo>
                  <a:lnTo>
                    <a:pt x="8930864" y="0"/>
                  </a:lnTo>
                  <a:lnTo>
                    <a:pt x="9143999" y="139985"/>
                  </a:lnTo>
                  <a:lnTo>
                    <a:pt x="9143999" y="170296"/>
                  </a:lnTo>
                  <a:lnTo>
                    <a:pt x="8930864" y="310281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44520" y="3165188"/>
              <a:ext cx="8454959" cy="1174441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20</a:t>
            </a:fld>
            <a:endParaRPr spc="-25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8125" y="1284578"/>
            <a:ext cx="7447915" cy="3716020"/>
            <a:chOff x="678125" y="1284578"/>
            <a:chExt cx="7447915" cy="37160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78125" y="1284578"/>
              <a:ext cx="7447450" cy="371594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8125" y="1301578"/>
              <a:ext cx="7367451" cy="363594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Skills</a:t>
            </a:r>
            <a:r>
              <a:rPr spc="-20" dirty="0"/>
              <a:t> </a:t>
            </a:r>
            <a:r>
              <a:rPr dirty="0"/>
              <a:t>of</a:t>
            </a:r>
            <a:r>
              <a:rPr spc="-20" dirty="0"/>
              <a:t> </a:t>
            </a:r>
            <a:r>
              <a:rPr dirty="0"/>
              <a:t>a</a:t>
            </a:r>
            <a:r>
              <a:rPr spc="-15" dirty="0"/>
              <a:t> </a:t>
            </a:r>
            <a:r>
              <a:rPr spc="-10" dirty="0"/>
              <a:t>Statistician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21</a:t>
            </a:fld>
            <a:endParaRPr spc="-25" dirty="0"/>
          </a:p>
        </p:txBody>
      </p:sp>
      <p:sp>
        <p:nvSpPr>
          <p:cNvPr id="6" name="object 6"/>
          <p:cNvSpPr txBox="1"/>
          <p:nvPr/>
        </p:nvSpPr>
        <p:spPr>
          <a:xfrm>
            <a:off x="864631" y="1367807"/>
            <a:ext cx="6871334" cy="328041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  <a:tabLst>
                <a:tab pos="457200" algn="l"/>
              </a:tabLst>
            </a:pPr>
            <a:r>
              <a:rPr sz="1850" b="1" spc="185" dirty="0">
                <a:solidFill>
                  <a:srgbClr val="00C4D9"/>
                </a:solidFill>
                <a:latin typeface="Meiryo UI"/>
                <a:cs typeface="Meiryo UI"/>
              </a:rPr>
              <a:t>✔</a:t>
            </a:r>
            <a:r>
              <a:rPr sz="1850" b="1" dirty="0">
                <a:solidFill>
                  <a:srgbClr val="00C4D9"/>
                </a:solidFill>
                <a:latin typeface="Meiryo UI"/>
                <a:cs typeface="Meiryo UI"/>
              </a:rPr>
              <a:t>	</a:t>
            </a:r>
            <a:r>
              <a:rPr sz="1850" b="1" spc="-10" dirty="0">
                <a:solidFill>
                  <a:srgbClr val="00C4D9"/>
                </a:solidFill>
                <a:latin typeface="Arial"/>
                <a:cs typeface="Arial"/>
              </a:rPr>
              <a:t>Teamwork</a:t>
            </a:r>
            <a:endParaRPr sz="1850">
              <a:latin typeface="Arial"/>
              <a:cs typeface="Arial"/>
            </a:endParaRPr>
          </a:p>
          <a:p>
            <a:pPr marL="514350" marR="38100">
              <a:lnSpc>
                <a:spcPts val="1839"/>
              </a:lnSpc>
              <a:spcBef>
                <a:spcPts val="370"/>
              </a:spcBef>
            </a:pP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Statisticians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are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key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player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in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study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team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when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developing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50" dirty="0">
                <a:solidFill>
                  <a:srgbClr val="005983"/>
                </a:solidFill>
                <a:latin typeface="Arial"/>
                <a:cs typeface="Arial"/>
              </a:rPr>
              <a:t>a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new</a:t>
            </a:r>
            <a:r>
              <a:rPr sz="1700" spc="-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drug.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7200" algn="l"/>
              </a:tabLst>
            </a:pPr>
            <a:r>
              <a:rPr sz="1850" b="1" spc="185" dirty="0">
                <a:solidFill>
                  <a:srgbClr val="00C4D9"/>
                </a:solidFill>
                <a:latin typeface="Meiryo UI"/>
                <a:cs typeface="Meiryo UI"/>
              </a:rPr>
              <a:t>✔</a:t>
            </a:r>
            <a:r>
              <a:rPr sz="1850" b="1" dirty="0">
                <a:solidFill>
                  <a:srgbClr val="00C4D9"/>
                </a:solidFill>
                <a:latin typeface="Meiryo UI"/>
                <a:cs typeface="Meiryo UI"/>
              </a:rPr>
              <a:t>	</a:t>
            </a:r>
            <a:r>
              <a:rPr sz="1850" b="1" spc="-10" dirty="0">
                <a:solidFill>
                  <a:srgbClr val="00C4D9"/>
                </a:solidFill>
                <a:latin typeface="Arial"/>
                <a:cs typeface="Arial"/>
              </a:rPr>
              <a:t>Communication</a:t>
            </a:r>
            <a:endParaRPr sz="1850">
              <a:latin typeface="Arial"/>
              <a:cs typeface="Arial"/>
            </a:endParaRPr>
          </a:p>
          <a:p>
            <a:pPr marL="514350" marR="439420">
              <a:lnSpc>
                <a:spcPts val="1839"/>
              </a:lnSpc>
              <a:spcBef>
                <a:spcPts val="370"/>
              </a:spcBef>
            </a:pP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We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have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explain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our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work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plainly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&amp;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accurately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range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005983"/>
                </a:solidFill>
                <a:latin typeface="Arial"/>
                <a:cs typeface="Arial"/>
              </a:rPr>
              <a:t>of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colleagues: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from</a:t>
            </a:r>
            <a:r>
              <a:rPr sz="17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biologists</a:t>
            </a:r>
            <a:r>
              <a:rPr sz="17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medics</a:t>
            </a:r>
            <a:r>
              <a:rPr sz="17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marketing!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7200" algn="l"/>
              </a:tabLst>
            </a:pPr>
            <a:r>
              <a:rPr sz="1850" b="1" spc="185" dirty="0">
                <a:solidFill>
                  <a:srgbClr val="00C4D9"/>
                </a:solidFill>
                <a:latin typeface="Meiryo UI"/>
                <a:cs typeface="Meiryo UI"/>
              </a:rPr>
              <a:t>✔</a:t>
            </a:r>
            <a:r>
              <a:rPr sz="1850" b="1" dirty="0">
                <a:solidFill>
                  <a:srgbClr val="00C4D9"/>
                </a:solidFill>
                <a:latin typeface="Meiryo UI"/>
                <a:cs typeface="Meiryo UI"/>
              </a:rPr>
              <a:t>	</a:t>
            </a:r>
            <a:r>
              <a:rPr sz="1850" b="1" dirty="0">
                <a:solidFill>
                  <a:srgbClr val="00C4D9"/>
                </a:solidFill>
                <a:latin typeface="Arial"/>
                <a:cs typeface="Arial"/>
              </a:rPr>
              <a:t>Logical</a:t>
            </a:r>
            <a:r>
              <a:rPr sz="1850" b="1" spc="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00C4D9"/>
                </a:solidFill>
                <a:latin typeface="Arial"/>
                <a:cs typeface="Arial"/>
              </a:rPr>
              <a:t>thinking</a:t>
            </a:r>
            <a:endParaRPr sz="1850">
              <a:latin typeface="Arial"/>
              <a:cs typeface="Arial"/>
            </a:endParaRPr>
          </a:p>
          <a:p>
            <a:pPr marL="514350" marR="92075">
              <a:lnSpc>
                <a:spcPts val="1839"/>
              </a:lnSpc>
              <a:spcBef>
                <a:spcPts val="375"/>
              </a:spcBef>
            </a:pP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Statisticians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bring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an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analytical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perspective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team.</a:t>
            </a:r>
            <a:r>
              <a:rPr sz="1700" spc="-7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This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is</a:t>
            </a:r>
            <a:r>
              <a:rPr sz="17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vital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for</a:t>
            </a:r>
            <a:r>
              <a:rPr sz="1700" spc="-6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finding</a:t>
            </a:r>
            <a:r>
              <a:rPr sz="1700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&amp;</a:t>
            </a:r>
            <a:r>
              <a:rPr sz="1700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solving</a:t>
            </a:r>
            <a:r>
              <a:rPr sz="1700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practical</a:t>
            </a:r>
            <a:r>
              <a:rPr sz="1700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problems</a:t>
            </a:r>
            <a:r>
              <a:rPr sz="1700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–</a:t>
            </a:r>
            <a:r>
              <a:rPr sz="1700" spc="-5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005983"/>
                </a:solidFill>
                <a:latin typeface="Arial"/>
                <a:cs typeface="Arial"/>
              </a:rPr>
              <a:t>not</a:t>
            </a:r>
            <a:r>
              <a:rPr sz="1700" i="1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i="1" dirty="0">
                <a:solidFill>
                  <a:srgbClr val="005983"/>
                </a:solidFill>
                <a:latin typeface="Arial"/>
                <a:cs typeface="Arial"/>
              </a:rPr>
              <a:t>just</a:t>
            </a:r>
            <a:r>
              <a:rPr sz="1700" i="1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i="1" spc="-10" dirty="0">
                <a:solidFill>
                  <a:srgbClr val="005983"/>
                </a:solidFill>
                <a:latin typeface="Arial"/>
                <a:cs typeface="Arial"/>
              </a:rPr>
              <a:t>equations!</a:t>
            </a:r>
            <a:endParaRPr sz="1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57200" algn="l"/>
              </a:tabLst>
            </a:pPr>
            <a:r>
              <a:rPr sz="1850" b="1" spc="185" dirty="0">
                <a:solidFill>
                  <a:srgbClr val="00C4D9"/>
                </a:solidFill>
                <a:latin typeface="Meiryo UI"/>
                <a:cs typeface="Meiryo UI"/>
              </a:rPr>
              <a:t>✔</a:t>
            </a:r>
            <a:r>
              <a:rPr sz="1850" b="1" dirty="0">
                <a:solidFill>
                  <a:srgbClr val="00C4D9"/>
                </a:solidFill>
                <a:latin typeface="Meiryo UI"/>
                <a:cs typeface="Meiryo UI"/>
              </a:rPr>
              <a:t>	</a:t>
            </a:r>
            <a:r>
              <a:rPr sz="1850" b="1" spc="-10" dirty="0">
                <a:solidFill>
                  <a:srgbClr val="00C4D9"/>
                </a:solidFill>
                <a:latin typeface="Arial"/>
                <a:cs typeface="Arial"/>
              </a:rPr>
              <a:t>Flexible</a:t>
            </a:r>
            <a:endParaRPr sz="1850">
              <a:latin typeface="Arial"/>
              <a:cs typeface="Arial"/>
            </a:endParaRPr>
          </a:p>
          <a:p>
            <a:pPr marL="514350" marR="5080">
              <a:lnSpc>
                <a:spcPts val="1839"/>
              </a:lnSpc>
              <a:spcBef>
                <a:spcPts val="370"/>
              </a:spcBef>
            </a:pP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Deadlines,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budgets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and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rival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drugs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are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constantly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changing,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so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25" dirty="0">
                <a:solidFill>
                  <a:srgbClr val="005983"/>
                </a:solidFill>
                <a:latin typeface="Arial"/>
                <a:cs typeface="Arial"/>
              </a:rPr>
              <a:t>we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need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be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able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adapt</a:t>
            </a:r>
            <a:r>
              <a:rPr sz="17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dirty="0">
                <a:solidFill>
                  <a:srgbClr val="005983"/>
                </a:solidFill>
                <a:latin typeface="Arial"/>
                <a:cs typeface="Arial"/>
              </a:rPr>
              <a:t>and</a:t>
            </a:r>
            <a:r>
              <a:rPr sz="1700" spc="-4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700" spc="-10" dirty="0">
                <a:solidFill>
                  <a:srgbClr val="005983"/>
                </a:solidFill>
                <a:latin typeface="Arial"/>
                <a:cs typeface="Arial"/>
              </a:rPr>
              <a:t>respond.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762102" y="1154587"/>
            <a:ext cx="3096260" cy="2561590"/>
          </a:xfrm>
          <a:custGeom>
            <a:avLst/>
            <a:gdLst/>
            <a:ahLst/>
            <a:cxnLst/>
            <a:rect l="l" t="t" r="r" b="b"/>
            <a:pathLst>
              <a:path w="3096259" h="2561590">
                <a:moveTo>
                  <a:pt x="0" y="0"/>
                </a:moveTo>
                <a:lnTo>
                  <a:pt x="1805939" y="0"/>
                </a:lnTo>
                <a:lnTo>
                  <a:pt x="2579914" y="0"/>
                </a:lnTo>
                <a:lnTo>
                  <a:pt x="3095896" y="0"/>
                </a:lnTo>
                <a:lnTo>
                  <a:pt x="3095896" y="911449"/>
                </a:lnTo>
                <a:lnTo>
                  <a:pt x="3095896" y="1302071"/>
                </a:lnTo>
                <a:lnTo>
                  <a:pt x="3095896" y="1562485"/>
                </a:lnTo>
                <a:lnTo>
                  <a:pt x="2579914" y="1562485"/>
                </a:lnTo>
                <a:lnTo>
                  <a:pt x="1996729" y="2561148"/>
                </a:lnTo>
                <a:lnTo>
                  <a:pt x="1805939" y="1562485"/>
                </a:lnTo>
                <a:lnTo>
                  <a:pt x="0" y="1562485"/>
                </a:lnTo>
                <a:lnTo>
                  <a:pt x="0" y="1302071"/>
                </a:lnTo>
                <a:lnTo>
                  <a:pt x="0" y="911449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899055" y="1305403"/>
            <a:ext cx="2819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“Working</a:t>
            </a:r>
            <a:r>
              <a:rPr sz="1600" spc="-4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with</a:t>
            </a:r>
            <a:r>
              <a:rPr sz="1600" spc="-4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real</a:t>
            </a:r>
            <a:r>
              <a:rPr sz="1600" spc="-4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patient</a:t>
            </a:r>
            <a:r>
              <a:rPr sz="1600" spc="-4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C3D9"/>
                </a:solidFill>
                <a:latin typeface="Arial"/>
                <a:cs typeface="Arial"/>
              </a:rPr>
              <a:t>data.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Knowing</a:t>
            </a:r>
            <a:r>
              <a:rPr sz="1600" spc="-3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that</a:t>
            </a:r>
            <a:r>
              <a:rPr sz="1600" spc="-3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am</a:t>
            </a:r>
            <a:r>
              <a:rPr sz="1600" spc="-3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C3D9"/>
                </a:solidFill>
                <a:latin typeface="Arial"/>
                <a:cs typeface="Arial"/>
              </a:rPr>
              <a:t>analysing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someone’s</a:t>
            </a:r>
            <a:r>
              <a:rPr sz="1600" spc="-4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real</a:t>
            </a:r>
            <a:r>
              <a:rPr sz="1600" spc="-4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survival</a:t>
            </a:r>
            <a:r>
              <a:rPr sz="1600" spc="-4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spc="-20" dirty="0">
                <a:solidFill>
                  <a:srgbClr val="00C3D9"/>
                </a:solidFill>
                <a:latin typeface="Arial"/>
                <a:cs typeface="Arial"/>
              </a:rPr>
              <a:t>time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reinforces</a:t>
            </a:r>
            <a:r>
              <a:rPr sz="1600" spc="-20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the</a:t>
            </a:r>
            <a:r>
              <a:rPr sz="1600" spc="-1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3D9"/>
                </a:solidFill>
                <a:latin typeface="Arial"/>
                <a:cs typeface="Arial"/>
              </a:rPr>
              <a:t>responsibility</a:t>
            </a:r>
            <a:r>
              <a:rPr sz="1600" spc="-15" dirty="0">
                <a:solidFill>
                  <a:srgbClr val="00C3D9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C3D9"/>
                </a:solidFill>
                <a:latin typeface="Arial"/>
                <a:cs typeface="Arial"/>
              </a:rPr>
              <a:t>I </a:t>
            </a:r>
            <a:r>
              <a:rPr sz="1600" spc="-10" dirty="0">
                <a:solidFill>
                  <a:srgbClr val="00C3D9"/>
                </a:solidFill>
                <a:latin typeface="Arial"/>
                <a:cs typeface="Arial"/>
              </a:rPr>
              <a:t>have.”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3050" dirty="0"/>
              <a:t>What</a:t>
            </a:r>
            <a:r>
              <a:rPr sz="3050" spc="-25" dirty="0"/>
              <a:t> </a:t>
            </a:r>
            <a:r>
              <a:rPr sz="3050" dirty="0"/>
              <a:t>makes</a:t>
            </a:r>
            <a:r>
              <a:rPr sz="3050" spc="-25" dirty="0"/>
              <a:t> </a:t>
            </a:r>
            <a:r>
              <a:rPr sz="3050" dirty="0"/>
              <a:t>medical</a:t>
            </a:r>
            <a:r>
              <a:rPr sz="3050" spc="-20" dirty="0"/>
              <a:t> </a:t>
            </a:r>
            <a:r>
              <a:rPr sz="3050" dirty="0"/>
              <a:t>research</a:t>
            </a:r>
            <a:r>
              <a:rPr sz="3050" spc="-25" dirty="0"/>
              <a:t> </a:t>
            </a:r>
            <a:r>
              <a:rPr sz="3050" spc="-10" dirty="0"/>
              <a:t>exciting?</a:t>
            </a:r>
            <a:endParaRPr sz="3050"/>
          </a:p>
        </p:txBody>
      </p:sp>
      <p:sp>
        <p:nvSpPr>
          <p:cNvPr id="5" name="object 5"/>
          <p:cNvSpPr/>
          <p:nvPr/>
        </p:nvSpPr>
        <p:spPr>
          <a:xfrm>
            <a:off x="371748" y="1225116"/>
            <a:ext cx="2987040" cy="2510155"/>
          </a:xfrm>
          <a:custGeom>
            <a:avLst/>
            <a:gdLst/>
            <a:ahLst/>
            <a:cxnLst/>
            <a:rect l="l" t="t" r="r" b="b"/>
            <a:pathLst>
              <a:path w="2987040" h="2510154">
                <a:moveTo>
                  <a:pt x="0" y="0"/>
                </a:moveTo>
                <a:lnTo>
                  <a:pt x="497749" y="0"/>
                </a:lnTo>
                <a:lnTo>
                  <a:pt x="1244374" y="0"/>
                </a:lnTo>
                <a:lnTo>
                  <a:pt x="2986497" y="0"/>
                </a:lnTo>
                <a:lnTo>
                  <a:pt x="2986497" y="976988"/>
                </a:lnTo>
                <a:lnTo>
                  <a:pt x="2986497" y="1395697"/>
                </a:lnTo>
                <a:lnTo>
                  <a:pt x="2986497" y="1674836"/>
                </a:lnTo>
                <a:lnTo>
                  <a:pt x="1244374" y="1674836"/>
                </a:lnTo>
                <a:lnTo>
                  <a:pt x="1149831" y="2509977"/>
                </a:lnTo>
                <a:lnTo>
                  <a:pt x="497749" y="1674836"/>
                </a:lnTo>
                <a:lnTo>
                  <a:pt x="0" y="1674836"/>
                </a:lnTo>
                <a:lnTo>
                  <a:pt x="0" y="1395697"/>
                </a:lnTo>
                <a:lnTo>
                  <a:pt x="0" y="976988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387" y="1310187"/>
            <a:ext cx="276733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“Methods</a:t>
            </a:r>
            <a:r>
              <a:rPr sz="16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and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technology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are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always</a:t>
            </a:r>
            <a:r>
              <a:rPr sz="16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advancing,</a:t>
            </a:r>
            <a:r>
              <a:rPr sz="16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so</a:t>
            </a:r>
            <a:r>
              <a:rPr sz="16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I</a:t>
            </a:r>
            <a:r>
              <a:rPr sz="16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am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constantly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learning</a:t>
            </a:r>
            <a:r>
              <a:rPr sz="16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and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developing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my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skills.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I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can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see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full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career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ahead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16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me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-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not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just</a:t>
            </a:r>
            <a:r>
              <a:rPr sz="16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600" spc="-10" dirty="0">
                <a:solidFill>
                  <a:srgbClr val="005983"/>
                </a:solidFill>
                <a:latin typeface="Arial"/>
                <a:cs typeface="Arial"/>
              </a:rPr>
              <a:t> job.”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750965" y="2855184"/>
            <a:ext cx="4632960" cy="1203325"/>
            <a:chOff x="1750965" y="2855184"/>
            <a:chExt cx="4632960" cy="1203325"/>
          </a:xfrm>
        </p:grpSpPr>
        <p:sp>
          <p:nvSpPr>
            <p:cNvPr id="8" name="object 8"/>
            <p:cNvSpPr/>
            <p:nvPr/>
          </p:nvSpPr>
          <p:spPr>
            <a:xfrm>
              <a:off x="1763665" y="2867884"/>
              <a:ext cx="4607560" cy="1177925"/>
            </a:xfrm>
            <a:custGeom>
              <a:avLst/>
              <a:gdLst/>
              <a:ahLst/>
              <a:cxnLst/>
              <a:rect l="l" t="t" r="r" b="b"/>
              <a:pathLst>
                <a:path w="4607560" h="1177925">
                  <a:moveTo>
                    <a:pt x="2353264" y="1177792"/>
                  </a:moveTo>
                  <a:lnTo>
                    <a:pt x="2687426" y="857249"/>
                  </a:lnTo>
                  <a:lnTo>
                    <a:pt x="0" y="857249"/>
                  </a:lnTo>
                  <a:lnTo>
                    <a:pt x="0" y="0"/>
                  </a:lnTo>
                  <a:lnTo>
                    <a:pt x="4607016" y="0"/>
                  </a:lnTo>
                  <a:lnTo>
                    <a:pt x="4607016" y="857249"/>
                  </a:lnTo>
                  <a:lnTo>
                    <a:pt x="3839180" y="857249"/>
                  </a:lnTo>
                  <a:lnTo>
                    <a:pt x="2353264" y="11777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63665" y="2867884"/>
              <a:ext cx="4607560" cy="1177925"/>
            </a:xfrm>
            <a:custGeom>
              <a:avLst/>
              <a:gdLst/>
              <a:ahLst/>
              <a:cxnLst/>
              <a:rect l="l" t="t" r="r" b="b"/>
              <a:pathLst>
                <a:path w="4607560" h="1177925">
                  <a:moveTo>
                    <a:pt x="0" y="0"/>
                  </a:moveTo>
                  <a:lnTo>
                    <a:pt x="2687426" y="0"/>
                  </a:lnTo>
                  <a:lnTo>
                    <a:pt x="3839180" y="0"/>
                  </a:lnTo>
                  <a:lnTo>
                    <a:pt x="4607016" y="0"/>
                  </a:lnTo>
                  <a:lnTo>
                    <a:pt x="4607016" y="500062"/>
                  </a:lnTo>
                  <a:lnTo>
                    <a:pt x="4607016" y="714374"/>
                  </a:lnTo>
                  <a:lnTo>
                    <a:pt x="4607016" y="857249"/>
                  </a:lnTo>
                  <a:lnTo>
                    <a:pt x="3839180" y="857249"/>
                  </a:lnTo>
                  <a:lnTo>
                    <a:pt x="2353264" y="1177792"/>
                  </a:lnTo>
                  <a:lnTo>
                    <a:pt x="2687426" y="857249"/>
                  </a:lnTo>
                  <a:lnTo>
                    <a:pt x="0" y="857249"/>
                  </a:lnTo>
                  <a:lnTo>
                    <a:pt x="0" y="714374"/>
                  </a:lnTo>
                  <a:lnTo>
                    <a:pt x="0" y="500062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965633" y="2909921"/>
            <a:ext cx="420306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“Having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the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opportunity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to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help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C4D9"/>
                </a:solidFill>
                <a:latin typeface="Arial"/>
                <a:cs typeface="Arial"/>
              </a:rPr>
              <a:t>develop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treatments</a:t>
            </a:r>
            <a:r>
              <a:rPr sz="1600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for</a:t>
            </a:r>
            <a:r>
              <a:rPr sz="1600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rare</a:t>
            </a:r>
            <a:r>
              <a:rPr sz="1600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or</a:t>
            </a:r>
            <a:r>
              <a:rPr sz="1600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serious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diseases</a:t>
            </a:r>
            <a:r>
              <a:rPr sz="1600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with</a:t>
            </a:r>
            <a:r>
              <a:rPr sz="1600" spc="-3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C4D9"/>
                </a:solidFill>
                <a:latin typeface="Arial"/>
                <a:cs typeface="Arial"/>
              </a:rPr>
              <a:t>no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current</a:t>
            </a:r>
            <a:r>
              <a:rPr sz="1600" spc="-4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C4D9"/>
                </a:solidFill>
                <a:latin typeface="Arial"/>
                <a:cs typeface="Arial"/>
              </a:rPr>
              <a:t>treatments,</a:t>
            </a:r>
            <a:r>
              <a:rPr sz="1600" spc="-40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C4D9"/>
                </a:solidFill>
                <a:latin typeface="Arial"/>
                <a:cs typeface="Arial"/>
              </a:rPr>
              <a:t>like</a:t>
            </a:r>
            <a:r>
              <a:rPr sz="1600" spc="-45" dirty="0">
                <a:solidFill>
                  <a:srgbClr val="00C4D9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00C4D9"/>
                </a:solidFill>
                <a:latin typeface="Arial"/>
                <a:cs typeface="Arial"/>
              </a:rPr>
              <a:t>COVID-</a:t>
            </a:r>
            <a:r>
              <a:rPr sz="1600" spc="-20" dirty="0">
                <a:solidFill>
                  <a:srgbClr val="00C4D9"/>
                </a:solidFill>
                <a:latin typeface="Arial"/>
                <a:cs typeface="Arial"/>
              </a:rPr>
              <a:t>19.”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130353" y="1622853"/>
            <a:ext cx="1809750" cy="2489835"/>
          </a:xfrm>
          <a:custGeom>
            <a:avLst/>
            <a:gdLst/>
            <a:ahLst/>
            <a:cxnLst/>
            <a:rect l="l" t="t" r="r" b="b"/>
            <a:pathLst>
              <a:path w="1809750" h="2489835">
                <a:moveTo>
                  <a:pt x="0" y="0"/>
                </a:moveTo>
                <a:lnTo>
                  <a:pt x="1055430" y="0"/>
                </a:lnTo>
                <a:lnTo>
                  <a:pt x="1507759" y="0"/>
                </a:lnTo>
                <a:lnTo>
                  <a:pt x="1809310" y="0"/>
                </a:lnTo>
                <a:lnTo>
                  <a:pt x="1809310" y="1086021"/>
                </a:lnTo>
                <a:lnTo>
                  <a:pt x="1809310" y="1551459"/>
                </a:lnTo>
                <a:lnTo>
                  <a:pt x="1809310" y="1861751"/>
                </a:lnTo>
                <a:lnTo>
                  <a:pt x="1507759" y="1861751"/>
                </a:lnTo>
                <a:lnTo>
                  <a:pt x="924466" y="2489627"/>
                </a:lnTo>
                <a:lnTo>
                  <a:pt x="1055430" y="1861751"/>
                </a:lnTo>
                <a:lnTo>
                  <a:pt x="0" y="1861751"/>
                </a:lnTo>
                <a:lnTo>
                  <a:pt x="0" y="1551459"/>
                </a:lnTo>
                <a:lnTo>
                  <a:pt x="0" y="1086021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C8C8C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231926" y="1801382"/>
            <a:ext cx="160528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“I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love</a:t>
            </a:r>
            <a:r>
              <a:rPr sz="1600" spc="-3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working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 in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6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role</a:t>
            </a:r>
            <a:r>
              <a:rPr sz="1600" spc="-10" dirty="0">
                <a:solidFill>
                  <a:srgbClr val="005983"/>
                </a:solidFill>
                <a:latin typeface="Arial"/>
                <a:cs typeface="Arial"/>
              </a:rPr>
              <a:t> which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combines</a:t>
            </a:r>
            <a:r>
              <a:rPr sz="16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lots</a:t>
            </a:r>
            <a:r>
              <a:rPr sz="16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005983"/>
                </a:solidFill>
                <a:latin typeface="Arial"/>
                <a:cs typeface="Arial"/>
              </a:rPr>
              <a:t>of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subjects</a:t>
            </a:r>
            <a:r>
              <a:rPr sz="16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I</a:t>
            </a:r>
            <a:r>
              <a:rPr sz="1600" spc="-10" dirty="0">
                <a:solidFill>
                  <a:srgbClr val="005983"/>
                </a:solidFill>
                <a:latin typeface="Arial"/>
                <a:cs typeface="Arial"/>
              </a:rPr>
              <a:t> enjoy: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Maths,</a:t>
            </a:r>
            <a:r>
              <a:rPr sz="1600" spc="-6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005983"/>
                </a:solidFill>
                <a:latin typeface="Arial"/>
                <a:cs typeface="Arial"/>
              </a:rPr>
              <a:t>Science</a:t>
            </a:r>
            <a:r>
              <a:rPr sz="1600" spc="-5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005983"/>
                </a:solidFill>
                <a:latin typeface="Arial"/>
                <a:cs typeface="Arial"/>
              </a:rPr>
              <a:t>&amp; </a:t>
            </a:r>
            <a:r>
              <a:rPr sz="1600" spc="-10" dirty="0">
                <a:solidFill>
                  <a:srgbClr val="005983"/>
                </a:solidFill>
                <a:latin typeface="Arial"/>
                <a:cs typeface="Arial"/>
              </a:rPr>
              <a:t>Psychology.”</a:t>
            </a:r>
            <a:endParaRPr sz="1600">
              <a:latin typeface="Arial"/>
              <a:cs typeface="Arial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416437" y="3830570"/>
            <a:ext cx="4772025" cy="1149350"/>
            <a:chOff x="1416437" y="3830570"/>
            <a:chExt cx="4772025" cy="114935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45013" y="3859145"/>
              <a:ext cx="839969" cy="107837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1430725" y="3844857"/>
              <a:ext cx="868680" cy="1107440"/>
            </a:xfrm>
            <a:custGeom>
              <a:avLst/>
              <a:gdLst/>
              <a:ahLst/>
              <a:cxnLst/>
              <a:rect l="l" t="t" r="r" b="b"/>
              <a:pathLst>
                <a:path w="868680" h="1107439">
                  <a:moveTo>
                    <a:pt x="0" y="0"/>
                  </a:moveTo>
                  <a:lnTo>
                    <a:pt x="868544" y="0"/>
                  </a:lnTo>
                  <a:lnTo>
                    <a:pt x="868544" y="1106950"/>
                  </a:lnTo>
                  <a:lnTo>
                    <a:pt x="0" y="1106950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10051" y="3870961"/>
              <a:ext cx="849309" cy="1079999"/>
            </a:xfrm>
            <a:prstGeom prst="rect">
              <a:avLst/>
            </a:prstGeom>
          </p:spPr>
        </p:pic>
        <p:sp>
          <p:nvSpPr>
            <p:cNvPr id="17" name="object 17"/>
            <p:cNvSpPr/>
            <p:nvPr/>
          </p:nvSpPr>
          <p:spPr>
            <a:xfrm>
              <a:off x="5295763" y="3856673"/>
              <a:ext cx="878205" cy="1108710"/>
            </a:xfrm>
            <a:custGeom>
              <a:avLst/>
              <a:gdLst/>
              <a:ahLst/>
              <a:cxnLst/>
              <a:rect l="l" t="t" r="r" b="b"/>
              <a:pathLst>
                <a:path w="878204" h="1108710">
                  <a:moveTo>
                    <a:pt x="0" y="0"/>
                  </a:moveTo>
                  <a:lnTo>
                    <a:pt x="877884" y="0"/>
                  </a:lnTo>
                  <a:lnTo>
                    <a:pt x="877884" y="1108574"/>
                  </a:lnTo>
                  <a:lnTo>
                    <a:pt x="0" y="110857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1862" y="3862789"/>
              <a:ext cx="824189" cy="1079999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3127574" y="3848501"/>
              <a:ext cx="852805" cy="1108710"/>
            </a:xfrm>
            <a:custGeom>
              <a:avLst/>
              <a:gdLst/>
              <a:ahLst/>
              <a:cxnLst/>
              <a:rect l="l" t="t" r="r" b="b"/>
              <a:pathLst>
                <a:path w="852804" h="1108710">
                  <a:moveTo>
                    <a:pt x="0" y="0"/>
                  </a:moveTo>
                  <a:lnTo>
                    <a:pt x="852764" y="0"/>
                  </a:lnTo>
                  <a:lnTo>
                    <a:pt x="852764" y="1108574"/>
                  </a:lnTo>
                  <a:lnTo>
                    <a:pt x="0" y="1108574"/>
                  </a:lnTo>
                  <a:lnTo>
                    <a:pt x="0" y="0"/>
                  </a:lnTo>
                  <a:close/>
                </a:path>
              </a:pathLst>
            </a:custGeom>
            <a:ln w="28574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6946720" y="3824689"/>
            <a:ext cx="929640" cy="1156335"/>
            <a:chOff x="6946720" y="3824689"/>
            <a:chExt cx="929640" cy="1156335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4821" y="3862789"/>
              <a:ext cx="853260" cy="1079999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6965770" y="3843739"/>
              <a:ext cx="891540" cy="1118235"/>
            </a:xfrm>
            <a:custGeom>
              <a:avLst/>
              <a:gdLst/>
              <a:ahLst/>
              <a:cxnLst/>
              <a:rect l="l" t="t" r="r" b="b"/>
              <a:pathLst>
                <a:path w="891540" h="1118235">
                  <a:moveTo>
                    <a:pt x="0" y="0"/>
                  </a:moveTo>
                  <a:lnTo>
                    <a:pt x="891360" y="0"/>
                  </a:lnTo>
                  <a:lnTo>
                    <a:pt x="891360" y="1118099"/>
                  </a:lnTo>
                  <a:lnTo>
                    <a:pt x="0" y="1118099"/>
                  </a:lnTo>
                  <a:lnTo>
                    <a:pt x="0" y="0"/>
                  </a:lnTo>
                  <a:close/>
                </a:path>
              </a:pathLst>
            </a:custGeom>
            <a:ln w="38099">
              <a:solidFill>
                <a:srgbClr val="C8C8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22</a:t>
            </a:fld>
            <a:endParaRPr spc="-25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18345" y="1108756"/>
            <a:ext cx="3745136" cy="374513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Conclusion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23</a:t>
            </a:fld>
            <a:endParaRPr spc="-25" dirty="0"/>
          </a:p>
        </p:txBody>
      </p:sp>
      <p:sp>
        <p:nvSpPr>
          <p:cNvPr id="4" name="object 4"/>
          <p:cNvSpPr txBox="1"/>
          <p:nvPr/>
        </p:nvSpPr>
        <p:spPr>
          <a:xfrm>
            <a:off x="564491" y="1475676"/>
            <a:ext cx="4436745" cy="3200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1310" marR="5080" indent="-309245">
              <a:lnSpc>
                <a:spcPct val="100000"/>
              </a:lnSpc>
              <a:spcBef>
                <a:spcPts val="100"/>
              </a:spcBef>
              <a:buChar char="•"/>
              <a:tabLst>
                <a:tab pos="321310" algn="l"/>
              </a:tabLst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Maths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and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statistics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enables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you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work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in</a:t>
            </a:r>
            <a:r>
              <a:rPr sz="1800" spc="-114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ANY</a:t>
            </a:r>
            <a:r>
              <a:rPr sz="1800" spc="-4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field</a:t>
            </a:r>
            <a:endParaRPr sz="1800">
              <a:latin typeface="Arial"/>
              <a:cs typeface="Arial"/>
            </a:endParaRPr>
          </a:p>
          <a:p>
            <a:pPr marL="321310" marR="398780" indent="-309245">
              <a:lnSpc>
                <a:spcPct val="100000"/>
              </a:lnSpc>
              <a:spcBef>
                <a:spcPts val="1830"/>
              </a:spcBef>
              <a:buChar char="•"/>
              <a:tabLst>
                <a:tab pos="321310" algn="l"/>
              </a:tabLst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Medical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statistics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enables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you</a:t>
            </a:r>
            <a:r>
              <a:rPr sz="1800" spc="-1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use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your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skills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to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transform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lives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for</a:t>
            </a:r>
            <a:r>
              <a:rPr sz="1800" spc="-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the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better</a:t>
            </a:r>
            <a:endParaRPr sz="1800">
              <a:latin typeface="Arial"/>
              <a:cs typeface="Arial"/>
            </a:endParaRPr>
          </a:p>
          <a:p>
            <a:pPr marL="321310" marR="31750" indent="-309245">
              <a:lnSpc>
                <a:spcPct val="100000"/>
              </a:lnSpc>
              <a:spcBef>
                <a:spcPts val="1830"/>
              </a:spcBef>
              <a:buChar char="•"/>
              <a:tabLst>
                <a:tab pos="321310" algn="l"/>
              </a:tabLst>
            </a:pP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The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role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of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medical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statistician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is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more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than</a:t>
            </a:r>
            <a:r>
              <a:rPr sz="18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just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job,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it’s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a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rewarding</a:t>
            </a:r>
            <a:r>
              <a:rPr sz="1800" spc="-20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25" dirty="0">
                <a:solidFill>
                  <a:srgbClr val="005983"/>
                </a:solidFill>
                <a:latin typeface="Arial"/>
                <a:cs typeface="Arial"/>
              </a:rPr>
              <a:t>and </a:t>
            </a:r>
            <a:r>
              <a:rPr sz="1800" dirty="0">
                <a:solidFill>
                  <a:srgbClr val="005983"/>
                </a:solidFill>
                <a:latin typeface="Arial"/>
                <a:cs typeface="Arial"/>
              </a:rPr>
              <a:t>diverse</a:t>
            </a:r>
            <a:r>
              <a:rPr sz="1800" spc="-3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005983"/>
                </a:solidFill>
                <a:latin typeface="Arial"/>
                <a:cs typeface="Arial"/>
              </a:rPr>
              <a:t>career.</a:t>
            </a:r>
            <a:endParaRPr sz="1800">
              <a:latin typeface="Arial"/>
              <a:cs typeface="Arial"/>
            </a:endParaRPr>
          </a:p>
          <a:p>
            <a:pPr marL="13335" algn="ctr">
              <a:lnSpc>
                <a:spcPct val="100000"/>
              </a:lnSpc>
              <a:spcBef>
                <a:spcPts val="1900"/>
              </a:spcBef>
            </a:pPr>
            <a:r>
              <a:rPr sz="1800" b="1" dirty="0">
                <a:solidFill>
                  <a:srgbClr val="005983"/>
                </a:solidFill>
                <a:latin typeface="Arial"/>
                <a:cs typeface="Arial"/>
              </a:rPr>
              <a:t>Any</a:t>
            </a:r>
            <a:r>
              <a:rPr sz="1800" b="1" spc="-25" dirty="0">
                <a:solidFill>
                  <a:srgbClr val="005983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5983"/>
                </a:solidFill>
                <a:latin typeface="Arial"/>
                <a:cs typeface="Arial"/>
              </a:rPr>
              <a:t>questions?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330007"/>
            <a:ext cx="364109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Hypothesis</a:t>
            </a:r>
            <a:r>
              <a:rPr spc="-65" dirty="0"/>
              <a:t> </a:t>
            </a:r>
            <a:r>
              <a:rPr spc="-50" dirty="0"/>
              <a:t>Testing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560028" y="1318100"/>
            <a:ext cx="932180" cy="941069"/>
            <a:chOff x="560028" y="1318100"/>
            <a:chExt cx="932180" cy="941069"/>
          </a:xfrm>
        </p:grpSpPr>
        <p:sp>
          <p:nvSpPr>
            <p:cNvPr id="4" name="object 4"/>
            <p:cNvSpPr/>
            <p:nvPr/>
          </p:nvSpPr>
          <p:spPr>
            <a:xfrm>
              <a:off x="564795" y="1322862"/>
              <a:ext cx="922655" cy="188595"/>
            </a:xfrm>
            <a:custGeom>
              <a:avLst/>
              <a:gdLst/>
              <a:ahLst/>
              <a:cxnLst/>
              <a:rect l="l" t="t" r="r" b="b"/>
              <a:pathLst>
                <a:path w="922655" h="188594">
                  <a:moveTo>
                    <a:pt x="828359" y="188278"/>
                  </a:moveTo>
                  <a:lnTo>
                    <a:pt x="828359" y="141209"/>
                  </a:lnTo>
                  <a:lnTo>
                    <a:pt x="0" y="141209"/>
                  </a:lnTo>
                  <a:lnTo>
                    <a:pt x="0" y="47069"/>
                  </a:lnTo>
                  <a:lnTo>
                    <a:pt x="828359" y="47069"/>
                  </a:lnTo>
                  <a:lnTo>
                    <a:pt x="828359" y="0"/>
                  </a:lnTo>
                  <a:lnTo>
                    <a:pt x="922498" y="94139"/>
                  </a:lnTo>
                  <a:lnTo>
                    <a:pt x="828359" y="188278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4795" y="1322862"/>
              <a:ext cx="922655" cy="188595"/>
            </a:xfrm>
            <a:custGeom>
              <a:avLst/>
              <a:gdLst/>
              <a:ahLst/>
              <a:cxnLst/>
              <a:rect l="l" t="t" r="r" b="b"/>
              <a:pathLst>
                <a:path w="922655" h="188594">
                  <a:moveTo>
                    <a:pt x="0" y="47069"/>
                  </a:moveTo>
                  <a:lnTo>
                    <a:pt x="828359" y="47069"/>
                  </a:lnTo>
                  <a:lnTo>
                    <a:pt x="828359" y="0"/>
                  </a:lnTo>
                  <a:lnTo>
                    <a:pt x="922498" y="94139"/>
                  </a:lnTo>
                  <a:lnTo>
                    <a:pt x="828359" y="188278"/>
                  </a:lnTo>
                  <a:lnTo>
                    <a:pt x="828359" y="141209"/>
                  </a:lnTo>
                  <a:lnTo>
                    <a:pt x="0" y="141209"/>
                  </a:lnTo>
                  <a:lnTo>
                    <a:pt x="0" y="47069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4795" y="1438051"/>
              <a:ext cx="392430" cy="209550"/>
            </a:xfrm>
            <a:custGeom>
              <a:avLst/>
              <a:gdLst/>
              <a:ahLst/>
              <a:cxnLst/>
              <a:rect l="l" t="t" r="r" b="b"/>
              <a:pathLst>
                <a:path w="392430" h="209550">
                  <a:moveTo>
                    <a:pt x="287448" y="209503"/>
                  </a:moveTo>
                  <a:lnTo>
                    <a:pt x="287448" y="157127"/>
                  </a:lnTo>
                  <a:lnTo>
                    <a:pt x="0" y="157127"/>
                  </a:lnTo>
                  <a:lnTo>
                    <a:pt x="0" y="52375"/>
                  </a:lnTo>
                  <a:lnTo>
                    <a:pt x="287448" y="52375"/>
                  </a:lnTo>
                  <a:lnTo>
                    <a:pt x="287448" y="0"/>
                  </a:lnTo>
                  <a:lnTo>
                    <a:pt x="392200" y="104751"/>
                  </a:lnTo>
                  <a:lnTo>
                    <a:pt x="287448" y="209503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4795" y="1438051"/>
              <a:ext cx="392430" cy="209550"/>
            </a:xfrm>
            <a:custGeom>
              <a:avLst/>
              <a:gdLst/>
              <a:ahLst/>
              <a:cxnLst/>
              <a:rect l="l" t="t" r="r" b="b"/>
              <a:pathLst>
                <a:path w="392430" h="209550">
                  <a:moveTo>
                    <a:pt x="0" y="52375"/>
                  </a:moveTo>
                  <a:lnTo>
                    <a:pt x="287448" y="52375"/>
                  </a:lnTo>
                  <a:lnTo>
                    <a:pt x="287448" y="0"/>
                  </a:lnTo>
                  <a:lnTo>
                    <a:pt x="392200" y="104751"/>
                  </a:lnTo>
                  <a:lnTo>
                    <a:pt x="287448" y="209503"/>
                  </a:lnTo>
                  <a:lnTo>
                    <a:pt x="287448" y="157127"/>
                  </a:lnTo>
                  <a:lnTo>
                    <a:pt x="0" y="157127"/>
                  </a:lnTo>
                  <a:lnTo>
                    <a:pt x="0" y="52375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4795" y="1560325"/>
              <a:ext cx="922655" cy="195580"/>
            </a:xfrm>
            <a:custGeom>
              <a:avLst/>
              <a:gdLst/>
              <a:ahLst/>
              <a:cxnLst/>
              <a:rect l="l" t="t" r="r" b="b"/>
              <a:pathLst>
                <a:path w="922655" h="195580">
                  <a:moveTo>
                    <a:pt x="824815" y="195366"/>
                  </a:moveTo>
                  <a:lnTo>
                    <a:pt x="824815" y="146525"/>
                  </a:lnTo>
                  <a:lnTo>
                    <a:pt x="0" y="146525"/>
                  </a:lnTo>
                  <a:lnTo>
                    <a:pt x="0" y="48841"/>
                  </a:lnTo>
                  <a:lnTo>
                    <a:pt x="824815" y="48841"/>
                  </a:lnTo>
                  <a:lnTo>
                    <a:pt x="824815" y="0"/>
                  </a:lnTo>
                  <a:lnTo>
                    <a:pt x="922498" y="97683"/>
                  </a:lnTo>
                  <a:lnTo>
                    <a:pt x="824815" y="1953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4795" y="1560325"/>
              <a:ext cx="922655" cy="195580"/>
            </a:xfrm>
            <a:custGeom>
              <a:avLst/>
              <a:gdLst/>
              <a:ahLst/>
              <a:cxnLst/>
              <a:rect l="l" t="t" r="r" b="b"/>
              <a:pathLst>
                <a:path w="922655" h="195580">
                  <a:moveTo>
                    <a:pt x="0" y="48841"/>
                  </a:moveTo>
                  <a:lnTo>
                    <a:pt x="824815" y="48841"/>
                  </a:lnTo>
                  <a:lnTo>
                    <a:pt x="824815" y="0"/>
                  </a:lnTo>
                  <a:lnTo>
                    <a:pt x="922498" y="97683"/>
                  </a:lnTo>
                  <a:lnTo>
                    <a:pt x="824815" y="195366"/>
                  </a:lnTo>
                  <a:lnTo>
                    <a:pt x="824815" y="146525"/>
                  </a:lnTo>
                  <a:lnTo>
                    <a:pt x="0" y="146525"/>
                  </a:lnTo>
                  <a:lnTo>
                    <a:pt x="0" y="48841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4795" y="1674281"/>
              <a:ext cx="690880" cy="216535"/>
            </a:xfrm>
            <a:custGeom>
              <a:avLst/>
              <a:gdLst/>
              <a:ahLst/>
              <a:cxnLst/>
              <a:rect l="l" t="t" r="r" b="b"/>
              <a:pathLst>
                <a:path w="690880" h="216535">
                  <a:moveTo>
                    <a:pt x="582468" y="216047"/>
                  </a:moveTo>
                  <a:lnTo>
                    <a:pt x="582468" y="162035"/>
                  </a:lnTo>
                  <a:lnTo>
                    <a:pt x="0" y="162035"/>
                  </a:lnTo>
                  <a:lnTo>
                    <a:pt x="0" y="54011"/>
                  </a:lnTo>
                  <a:lnTo>
                    <a:pt x="582468" y="54011"/>
                  </a:lnTo>
                  <a:lnTo>
                    <a:pt x="582468" y="0"/>
                  </a:lnTo>
                  <a:lnTo>
                    <a:pt x="690492" y="108023"/>
                  </a:lnTo>
                  <a:lnTo>
                    <a:pt x="582468" y="216047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4795" y="1674281"/>
              <a:ext cx="690880" cy="216535"/>
            </a:xfrm>
            <a:custGeom>
              <a:avLst/>
              <a:gdLst/>
              <a:ahLst/>
              <a:cxnLst/>
              <a:rect l="l" t="t" r="r" b="b"/>
              <a:pathLst>
                <a:path w="690880" h="216535">
                  <a:moveTo>
                    <a:pt x="0" y="54011"/>
                  </a:moveTo>
                  <a:lnTo>
                    <a:pt x="582468" y="54011"/>
                  </a:lnTo>
                  <a:lnTo>
                    <a:pt x="582468" y="0"/>
                  </a:lnTo>
                  <a:lnTo>
                    <a:pt x="690492" y="108023"/>
                  </a:lnTo>
                  <a:lnTo>
                    <a:pt x="582468" y="216047"/>
                  </a:lnTo>
                  <a:lnTo>
                    <a:pt x="582468" y="162035"/>
                  </a:lnTo>
                  <a:lnTo>
                    <a:pt x="0" y="162035"/>
                  </a:lnTo>
                  <a:lnTo>
                    <a:pt x="0" y="54011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0031" y="1802825"/>
              <a:ext cx="213912" cy="20489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564792" y="1924143"/>
              <a:ext cx="629920" cy="215265"/>
            </a:xfrm>
            <a:custGeom>
              <a:avLst/>
              <a:gdLst/>
              <a:ahLst/>
              <a:cxnLst/>
              <a:rect l="l" t="t" r="r" b="b"/>
              <a:pathLst>
                <a:path w="629919" h="215264">
                  <a:moveTo>
                    <a:pt x="522120" y="215224"/>
                  </a:moveTo>
                  <a:lnTo>
                    <a:pt x="522120" y="161418"/>
                  </a:lnTo>
                  <a:lnTo>
                    <a:pt x="0" y="161418"/>
                  </a:lnTo>
                  <a:lnTo>
                    <a:pt x="0" y="53806"/>
                  </a:lnTo>
                  <a:lnTo>
                    <a:pt x="522120" y="53806"/>
                  </a:lnTo>
                  <a:lnTo>
                    <a:pt x="522120" y="0"/>
                  </a:lnTo>
                  <a:lnTo>
                    <a:pt x="629732" y="107612"/>
                  </a:lnTo>
                  <a:lnTo>
                    <a:pt x="522120" y="21522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4792" y="1924143"/>
              <a:ext cx="629920" cy="215265"/>
            </a:xfrm>
            <a:custGeom>
              <a:avLst/>
              <a:gdLst/>
              <a:ahLst/>
              <a:cxnLst/>
              <a:rect l="l" t="t" r="r" b="b"/>
              <a:pathLst>
                <a:path w="629919" h="215264">
                  <a:moveTo>
                    <a:pt x="0" y="53806"/>
                  </a:moveTo>
                  <a:lnTo>
                    <a:pt x="522120" y="53806"/>
                  </a:lnTo>
                  <a:lnTo>
                    <a:pt x="522120" y="0"/>
                  </a:lnTo>
                  <a:lnTo>
                    <a:pt x="629732" y="107612"/>
                  </a:lnTo>
                  <a:lnTo>
                    <a:pt x="522120" y="215224"/>
                  </a:lnTo>
                  <a:lnTo>
                    <a:pt x="522120" y="161418"/>
                  </a:lnTo>
                  <a:lnTo>
                    <a:pt x="0" y="161418"/>
                  </a:lnTo>
                  <a:lnTo>
                    <a:pt x="0" y="53806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791" y="2058817"/>
              <a:ext cx="773430" cy="195580"/>
            </a:xfrm>
            <a:custGeom>
              <a:avLst/>
              <a:gdLst/>
              <a:ahLst/>
              <a:cxnLst/>
              <a:rect l="l" t="t" r="r" b="b"/>
              <a:pathLst>
                <a:path w="773430" h="195580">
                  <a:moveTo>
                    <a:pt x="675673" y="195366"/>
                  </a:moveTo>
                  <a:lnTo>
                    <a:pt x="675673" y="146525"/>
                  </a:lnTo>
                  <a:lnTo>
                    <a:pt x="0" y="146525"/>
                  </a:lnTo>
                  <a:lnTo>
                    <a:pt x="0" y="48841"/>
                  </a:lnTo>
                  <a:lnTo>
                    <a:pt x="675673" y="48841"/>
                  </a:lnTo>
                  <a:lnTo>
                    <a:pt x="675673" y="0"/>
                  </a:lnTo>
                  <a:lnTo>
                    <a:pt x="773356" y="97683"/>
                  </a:lnTo>
                  <a:lnTo>
                    <a:pt x="675673" y="195366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4791" y="2058817"/>
              <a:ext cx="773430" cy="195580"/>
            </a:xfrm>
            <a:custGeom>
              <a:avLst/>
              <a:gdLst/>
              <a:ahLst/>
              <a:cxnLst/>
              <a:rect l="l" t="t" r="r" b="b"/>
              <a:pathLst>
                <a:path w="773430" h="195580">
                  <a:moveTo>
                    <a:pt x="0" y="48841"/>
                  </a:moveTo>
                  <a:lnTo>
                    <a:pt x="675673" y="48841"/>
                  </a:lnTo>
                  <a:lnTo>
                    <a:pt x="675673" y="0"/>
                  </a:lnTo>
                  <a:lnTo>
                    <a:pt x="773356" y="97683"/>
                  </a:lnTo>
                  <a:lnTo>
                    <a:pt x="675673" y="195366"/>
                  </a:lnTo>
                  <a:lnTo>
                    <a:pt x="675673" y="146525"/>
                  </a:lnTo>
                  <a:lnTo>
                    <a:pt x="0" y="146525"/>
                  </a:lnTo>
                  <a:lnTo>
                    <a:pt x="0" y="48841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631678" y="1311012"/>
            <a:ext cx="1059180" cy="955040"/>
            <a:chOff x="1631678" y="1311012"/>
            <a:chExt cx="1059180" cy="955040"/>
          </a:xfrm>
        </p:grpSpPr>
        <p:sp>
          <p:nvSpPr>
            <p:cNvPr id="18" name="object 18"/>
            <p:cNvSpPr/>
            <p:nvPr/>
          </p:nvSpPr>
          <p:spPr>
            <a:xfrm>
              <a:off x="1702727" y="2055710"/>
              <a:ext cx="983615" cy="205740"/>
            </a:xfrm>
            <a:custGeom>
              <a:avLst/>
              <a:gdLst/>
              <a:ahLst/>
              <a:cxnLst/>
              <a:rect l="l" t="t" r="r" b="b"/>
              <a:pathLst>
                <a:path w="983614" h="205739">
                  <a:moveTo>
                    <a:pt x="102781" y="205562"/>
                  </a:move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983261" y="51390"/>
                  </a:lnTo>
                  <a:lnTo>
                    <a:pt x="983261" y="154172"/>
                  </a:lnTo>
                  <a:lnTo>
                    <a:pt x="102781" y="154172"/>
                  </a:lnTo>
                  <a:lnTo>
                    <a:pt x="102781" y="205562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702727" y="2055710"/>
              <a:ext cx="983615" cy="205740"/>
            </a:xfrm>
            <a:custGeom>
              <a:avLst/>
              <a:gdLst/>
              <a:ahLst/>
              <a:cxnLst/>
              <a:rect l="l" t="t" r="r" b="b"/>
              <a:pathLst>
                <a:path w="983614" h="205739">
                  <a:moveTo>
                    <a:pt x="983261" y="154172"/>
                  </a:moveTo>
                  <a:lnTo>
                    <a:pt x="102781" y="154172"/>
                  </a:lnTo>
                  <a:lnTo>
                    <a:pt x="102781" y="205562"/>
                  </a:ln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983261" y="51390"/>
                  </a:lnTo>
                  <a:lnTo>
                    <a:pt x="983261" y="154172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293788" y="1929492"/>
              <a:ext cx="392430" cy="209550"/>
            </a:xfrm>
            <a:custGeom>
              <a:avLst/>
              <a:gdLst/>
              <a:ahLst/>
              <a:cxnLst/>
              <a:rect l="l" t="t" r="r" b="b"/>
              <a:pathLst>
                <a:path w="392430" h="209550">
                  <a:moveTo>
                    <a:pt x="104751" y="209503"/>
                  </a:moveTo>
                  <a:lnTo>
                    <a:pt x="0" y="104751"/>
                  </a:lnTo>
                  <a:lnTo>
                    <a:pt x="104751" y="0"/>
                  </a:lnTo>
                  <a:lnTo>
                    <a:pt x="104751" y="52375"/>
                  </a:lnTo>
                  <a:lnTo>
                    <a:pt x="392200" y="52375"/>
                  </a:lnTo>
                  <a:lnTo>
                    <a:pt x="392200" y="157127"/>
                  </a:lnTo>
                  <a:lnTo>
                    <a:pt x="104751" y="157127"/>
                  </a:lnTo>
                  <a:lnTo>
                    <a:pt x="104751" y="209503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93788" y="1929492"/>
              <a:ext cx="392430" cy="209550"/>
            </a:xfrm>
            <a:custGeom>
              <a:avLst/>
              <a:gdLst/>
              <a:ahLst/>
              <a:cxnLst/>
              <a:rect l="l" t="t" r="r" b="b"/>
              <a:pathLst>
                <a:path w="392430" h="209550">
                  <a:moveTo>
                    <a:pt x="392200" y="157127"/>
                  </a:moveTo>
                  <a:lnTo>
                    <a:pt x="104751" y="157127"/>
                  </a:lnTo>
                  <a:lnTo>
                    <a:pt x="104751" y="209503"/>
                  </a:lnTo>
                  <a:lnTo>
                    <a:pt x="0" y="104751"/>
                  </a:lnTo>
                  <a:lnTo>
                    <a:pt x="104751" y="0"/>
                  </a:lnTo>
                  <a:lnTo>
                    <a:pt x="104751" y="52375"/>
                  </a:lnTo>
                  <a:lnTo>
                    <a:pt x="392200" y="52375"/>
                  </a:lnTo>
                  <a:lnTo>
                    <a:pt x="392200" y="157127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840826" y="1811159"/>
              <a:ext cx="845185" cy="205740"/>
            </a:xfrm>
            <a:custGeom>
              <a:avLst/>
              <a:gdLst/>
              <a:ahLst/>
              <a:cxnLst/>
              <a:rect l="l" t="t" r="r" b="b"/>
              <a:pathLst>
                <a:path w="845185" h="205739">
                  <a:moveTo>
                    <a:pt x="102781" y="205562"/>
                  </a:move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845162" y="51390"/>
                  </a:lnTo>
                  <a:lnTo>
                    <a:pt x="845162" y="154172"/>
                  </a:lnTo>
                  <a:lnTo>
                    <a:pt x="102781" y="154172"/>
                  </a:lnTo>
                  <a:lnTo>
                    <a:pt x="102781" y="205562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840826" y="1811159"/>
              <a:ext cx="845185" cy="205740"/>
            </a:xfrm>
            <a:custGeom>
              <a:avLst/>
              <a:gdLst/>
              <a:ahLst/>
              <a:cxnLst/>
              <a:rect l="l" t="t" r="r" b="b"/>
              <a:pathLst>
                <a:path w="845185" h="205739">
                  <a:moveTo>
                    <a:pt x="845162" y="154172"/>
                  </a:moveTo>
                  <a:lnTo>
                    <a:pt x="102781" y="154172"/>
                  </a:lnTo>
                  <a:lnTo>
                    <a:pt x="102781" y="205562"/>
                  </a:ln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845162" y="51390"/>
                  </a:lnTo>
                  <a:lnTo>
                    <a:pt x="845162" y="154172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995496" y="1679630"/>
              <a:ext cx="690880" cy="216535"/>
            </a:xfrm>
            <a:custGeom>
              <a:avLst/>
              <a:gdLst/>
              <a:ahLst/>
              <a:cxnLst/>
              <a:rect l="l" t="t" r="r" b="b"/>
              <a:pathLst>
                <a:path w="690880" h="216535">
                  <a:moveTo>
                    <a:pt x="108023" y="216047"/>
                  </a:moveTo>
                  <a:lnTo>
                    <a:pt x="0" y="108023"/>
                  </a:lnTo>
                  <a:lnTo>
                    <a:pt x="108023" y="0"/>
                  </a:lnTo>
                  <a:lnTo>
                    <a:pt x="108023" y="54011"/>
                  </a:lnTo>
                  <a:lnTo>
                    <a:pt x="690492" y="54011"/>
                  </a:lnTo>
                  <a:lnTo>
                    <a:pt x="690492" y="162035"/>
                  </a:lnTo>
                  <a:lnTo>
                    <a:pt x="108023" y="162035"/>
                  </a:lnTo>
                  <a:lnTo>
                    <a:pt x="108023" y="216047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995496" y="1679630"/>
              <a:ext cx="690880" cy="216535"/>
            </a:xfrm>
            <a:custGeom>
              <a:avLst/>
              <a:gdLst/>
              <a:ahLst/>
              <a:cxnLst/>
              <a:rect l="l" t="t" r="r" b="b"/>
              <a:pathLst>
                <a:path w="690880" h="216535">
                  <a:moveTo>
                    <a:pt x="690492" y="162035"/>
                  </a:moveTo>
                  <a:lnTo>
                    <a:pt x="108023" y="162035"/>
                  </a:lnTo>
                  <a:lnTo>
                    <a:pt x="108023" y="216047"/>
                  </a:lnTo>
                  <a:lnTo>
                    <a:pt x="0" y="108023"/>
                  </a:lnTo>
                  <a:lnTo>
                    <a:pt x="108023" y="0"/>
                  </a:lnTo>
                  <a:lnTo>
                    <a:pt x="108023" y="54011"/>
                  </a:lnTo>
                  <a:lnTo>
                    <a:pt x="690492" y="54011"/>
                  </a:lnTo>
                  <a:lnTo>
                    <a:pt x="690492" y="162035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763490" y="1556809"/>
              <a:ext cx="922655" cy="205740"/>
            </a:xfrm>
            <a:custGeom>
              <a:avLst/>
              <a:gdLst/>
              <a:ahLst/>
              <a:cxnLst/>
              <a:rect l="l" t="t" r="r" b="b"/>
              <a:pathLst>
                <a:path w="922655" h="205739">
                  <a:moveTo>
                    <a:pt x="102781" y="205562"/>
                  </a:move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922499" y="51390"/>
                  </a:lnTo>
                  <a:lnTo>
                    <a:pt x="922499" y="154172"/>
                  </a:lnTo>
                  <a:lnTo>
                    <a:pt x="102781" y="154172"/>
                  </a:lnTo>
                  <a:lnTo>
                    <a:pt x="102781" y="205562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63490" y="1556809"/>
              <a:ext cx="922655" cy="205740"/>
            </a:xfrm>
            <a:custGeom>
              <a:avLst/>
              <a:gdLst/>
              <a:ahLst/>
              <a:cxnLst/>
              <a:rect l="l" t="t" r="r" b="b"/>
              <a:pathLst>
                <a:path w="922655" h="205739">
                  <a:moveTo>
                    <a:pt x="922499" y="154172"/>
                  </a:moveTo>
                  <a:lnTo>
                    <a:pt x="102781" y="154172"/>
                  </a:lnTo>
                  <a:lnTo>
                    <a:pt x="102781" y="205562"/>
                  </a:ln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922499" y="51390"/>
                  </a:lnTo>
                  <a:lnTo>
                    <a:pt x="922499" y="154172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636440" y="1432331"/>
              <a:ext cx="1049655" cy="207010"/>
            </a:xfrm>
            <a:custGeom>
              <a:avLst/>
              <a:gdLst/>
              <a:ahLst/>
              <a:cxnLst/>
              <a:rect l="l" t="t" r="r" b="b"/>
              <a:pathLst>
                <a:path w="1049655" h="207010">
                  <a:moveTo>
                    <a:pt x="103198" y="206396"/>
                  </a:moveTo>
                  <a:lnTo>
                    <a:pt x="0" y="103198"/>
                  </a:lnTo>
                  <a:lnTo>
                    <a:pt x="103198" y="0"/>
                  </a:lnTo>
                  <a:lnTo>
                    <a:pt x="103198" y="51599"/>
                  </a:lnTo>
                  <a:lnTo>
                    <a:pt x="1049551" y="51599"/>
                  </a:lnTo>
                  <a:lnTo>
                    <a:pt x="1049551" y="154797"/>
                  </a:lnTo>
                  <a:lnTo>
                    <a:pt x="103198" y="154797"/>
                  </a:lnTo>
                  <a:lnTo>
                    <a:pt x="103198" y="206396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636440" y="1432331"/>
              <a:ext cx="1049655" cy="207010"/>
            </a:xfrm>
            <a:custGeom>
              <a:avLst/>
              <a:gdLst/>
              <a:ahLst/>
              <a:cxnLst/>
              <a:rect l="l" t="t" r="r" b="b"/>
              <a:pathLst>
                <a:path w="1049655" h="207010">
                  <a:moveTo>
                    <a:pt x="1049551" y="154797"/>
                  </a:moveTo>
                  <a:lnTo>
                    <a:pt x="103198" y="154797"/>
                  </a:lnTo>
                  <a:lnTo>
                    <a:pt x="103198" y="206396"/>
                  </a:lnTo>
                  <a:lnTo>
                    <a:pt x="0" y="103198"/>
                  </a:lnTo>
                  <a:lnTo>
                    <a:pt x="103198" y="0"/>
                  </a:lnTo>
                  <a:lnTo>
                    <a:pt x="103198" y="51599"/>
                  </a:lnTo>
                  <a:lnTo>
                    <a:pt x="1049551" y="51599"/>
                  </a:lnTo>
                  <a:lnTo>
                    <a:pt x="1049551" y="154797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912637" y="1315775"/>
              <a:ext cx="773430" cy="195580"/>
            </a:xfrm>
            <a:custGeom>
              <a:avLst/>
              <a:gdLst/>
              <a:ahLst/>
              <a:cxnLst/>
              <a:rect l="l" t="t" r="r" b="b"/>
              <a:pathLst>
                <a:path w="773430" h="195580">
                  <a:moveTo>
                    <a:pt x="97683" y="195366"/>
                  </a:moveTo>
                  <a:lnTo>
                    <a:pt x="0" y="97683"/>
                  </a:lnTo>
                  <a:lnTo>
                    <a:pt x="97683" y="0"/>
                  </a:lnTo>
                  <a:lnTo>
                    <a:pt x="97683" y="48841"/>
                  </a:lnTo>
                  <a:lnTo>
                    <a:pt x="773356" y="48841"/>
                  </a:lnTo>
                  <a:lnTo>
                    <a:pt x="773356" y="146525"/>
                  </a:lnTo>
                  <a:lnTo>
                    <a:pt x="97683" y="146525"/>
                  </a:lnTo>
                  <a:lnTo>
                    <a:pt x="97683" y="195366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912637" y="1315775"/>
              <a:ext cx="773430" cy="195580"/>
            </a:xfrm>
            <a:custGeom>
              <a:avLst/>
              <a:gdLst/>
              <a:ahLst/>
              <a:cxnLst/>
              <a:rect l="l" t="t" r="r" b="b"/>
              <a:pathLst>
                <a:path w="773430" h="195580">
                  <a:moveTo>
                    <a:pt x="773356" y="146525"/>
                  </a:moveTo>
                  <a:lnTo>
                    <a:pt x="97683" y="146525"/>
                  </a:lnTo>
                  <a:lnTo>
                    <a:pt x="97683" y="195366"/>
                  </a:lnTo>
                  <a:lnTo>
                    <a:pt x="0" y="97683"/>
                  </a:lnTo>
                  <a:lnTo>
                    <a:pt x="97683" y="0"/>
                  </a:lnTo>
                  <a:lnTo>
                    <a:pt x="97683" y="48841"/>
                  </a:lnTo>
                  <a:lnTo>
                    <a:pt x="773356" y="48841"/>
                  </a:lnTo>
                  <a:lnTo>
                    <a:pt x="773356" y="146525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Whether</a:t>
            </a:r>
            <a:r>
              <a:rPr spc="-25" dirty="0"/>
              <a:t> </a:t>
            </a:r>
            <a:r>
              <a:rPr dirty="0"/>
              <a:t>a</a:t>
            </a:r>
            <a:r>
              <a:rPr spc="-25" dirty="0"/>
              <a:t> </a:t>
            </a:r>
            <a:r>
              <a:rPr dirty="0"/>
              <a:t>drug</a:t>
            </a:r>
            <a:r>
              <a:rPr spc="-20" dirty="0"/>
              <a:t> </a:t>
            </a:r>
            <a:r>
              <a:rPr dirty="0"/>
              <a:t>works</a:t>
            </a:r>
            <a:r>
              <a:rPr spc="-2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not,</a:t>
            </a:r>
            <a:r>
              <a:rPr spc="-25" dirty="0"/>
              <a:t> </a:t>
            </a:r>
            <a:r>
              <a:rPr dirty="0"/>
              <a:t>due</a:t>
            </a:r>
            <a:r>
              <a:rPr spc="-20" dirty="0"/>
              <a:t> </a:t>
            </a:r>
            <a:r>
              <a:rPr dirty="0"/>
              <a:t>to</a:t>
            </a:r>
            <a:r>
              <a:rPr spc="-25" dirty="0"/>
              <a:t> </a:t>
            </a:r>
            <a:r>
              <a:rPr spc="-10" dirty="0"/>
              <a:t>natural </a:t>
            </a:r>
            <a:r>
              <a:rPr dirty="0"/>
              <a:t>variation,</a:t>
            </a:r>
            <a:r>
              <a:rPr spc="-40" dirty="0"/>
              <a:t> </a:t>
            </a:r>
            <a:r>
              <a:rPr dirty="0"/>
              <a:t>there</a:t>
            </a:r>
            <a:r>
              <a:rPr spc="-35" dirty="0"/>
              <a:t> </a:t>
            </a:r>
            <a:r>
              <a:rPr dirty="0"/>
              <a:t>will</a:t>
            </a:r>
            <a:r>
              <a:rPr spc="-35" dirty="0"/>
              <a:t> </a:t>
            </a:r>
            <a:r>
              <a:rPr dirty="0"/>
              <a:t>always</a:t>
            </a:r>
            <a:r>
              <a:rPr spc="-35" dirty="0"/>
              <a:t> </a:t>
            </a:r>
            <a:r>
              <a:rPr dirty="0"/>
              <a:t>be</a:t>
            </a:r>
            <a:r>
              <a:rPr spc="-35" dirty="0"/>
              <a:t> </a:t>
            </a:r>
            <a:r>
              <a:rPr dirty="0"/>
              <a:t>some</a:t>
            </a:r>
            <a:r>
              <a:rPr spc="-35" dirty="0"/>
              <a:t> </a:t>
            </a:r>
            <a:r>
              <a:rPr dirty="0"/>
              <a:t>patients</a:t>
            </a:r>
            <a:r>
              <a:rPr spc="-35" dirty="0"/>
              <a:t> </a:t>
            </a:r>
            <a:r>
              <a:rPr spc="-20" dirty="0"/>
              <a:t>that </a:t>
            </a:r>
            <a:r>
              <a:rPr dirty="0"/>
              <a:t>don’t</a:t>
            </a:r>
            <a:r>
              <a:rPr spc="-40" dirty="0"/>
              <a:t> </a:t>
            </a:r>
            <a:r>
              <a:rPr dirty="0"/>
              <a:t>respond</a:t>
            </a:r>
            <a:r>
              <a:rPr spc="-35" dirty="0"/>
              <a:t> </a:t>
            </a:r>
            <a:r>
              <a:rPr dirty="0"/>
              <a:t>as</a:t>
            </a:r>
            <a:r>
              <a:rPr spc="-35" dirty="0"/>
              <a:t> </a:t>
            </a:r>
            <a:r>
              <a:rPr spc="-10" dirty="0"/>
              <a:t>expected</a:t>
            </a:r>
          </a:p>
          <a:p>
            <a:pPr marL="12700" marR="130810">
              <a:lnSpc>
                <a:spcPct val="100000"/>
              </a:lnSpc>
              <a:spcBef>
                <a:spcPts val="2260"/>
              </a:spcBef>
            </a:pPr>
            <a:r>
              <a:rPr dirty="0"/>
              <a:t>With</a:t>
            </a:r>
            <a:r>
              <a:rPr spc="-30" dirty="0"/>
              <a:t> </a:t>
            </a:r>
            <a:r>
              <a:rPr dirty="0"/>
              <a:t>more</a:t>
            </a:r>
            <a:r>
              <a:rPr spc="-30" dirty="0"/>
              <a:t> </a:t>
            </a:r>
            <a:r>
              <a:rPr dirty="0"/>
              <a:t>patients,</a:t>
            </a:r>
            <a:r>
              <a:rPr spc="-30" dirty="0"/>
              <a:t> </a:t>
            </a:r>
            <a:r>
              <a:rPr dirty="0"/>
              <a:t>we</a:t>
            </a:r>
            <a:r>
              <a:rPr spc="-30" dirty="0"/>
              <a:t> </a:t>
            </a:r>
            <a:r>
              <a:rPr dirty="0"/>
              <a:t>have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larger</a:t>
            </a:r>
            <a:r>
              <a:rPr spc="-30" dirty="0"/>
              <a:t> </a:t>
            </a:r>
            <a:r>
              <a:rPr spc="-10" dirty="0"/>
              <a:t>sample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feel</a:t>
            </a:r>
            <a:r>
              <a:rPr spc="-40" dirty="0"/>
              <a:t> </a:t>
            </a:r>
            <a:r>
              <a:rPr dirty="0"/>
              <a:t>more</a:t>
            </a:r>
            <a:r>
              <a:rPr spc="-40" dirty="0"/>
              <a:t> </a:t>
            </a:r>
            <a:r>
              <a:rPr dirty="0"/>
              <a:t>convinced</a:t>
            </a:r>
            <a:r>
              <a:rPr spc="-45" dirty="0"/>
              <a:t> </a:t>
            </a:r>
            <a:r>
              <a:rPr dirty="0"/>
              <a:t>that</a:t>
            </a:r>
            <a:r>
              <a:rPr spc="-40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results</a:t>
            </a:r>
            <a:r>
              <a:rPr spc="-40" dirty="0"/>
              <a:t> </a:t>
            </a:r>
            <a:r>
              <a:rPr dirty="0"/>
              <a:t>we</a:t>
            </a:r>
            <a:r>
              <a:rPr spc="-45" dirty="0"/>
              <a:t> </a:t>
            </a:r>
            <a:r>
              <a:rPr spc="-25" dirty="0"/>
              <a:t>get </a:t>
            </a:r>
            <a:r>
              <a:rPr dirty="0"/>
              <a:t>aren’t</a:t>
            </a:r>
            <a:r>
              <a:rPr spc="-35" dirty="0"/>
              <a:t> </a:t>
            </a:r>
            <a:r>
              <a:rPr dirty="0"/>
              <a:t>caused</a:t>
            </a:r>
            <a:r>
              <a:rPr spc="-35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this</a:t>
            </a:r>
            <a:r>
              <a:rPr spc="-35" dirty="0"/>
              <a:t> </a:t>
            </a:r>
            <a:r>
              <a:rPr dirty="0"/>
              <a:t>natural</a:t>
            </a:r>
            <a:r>
              <a:rPr spc="-30" dirty="0"/>
              <a:t> </a:t>
            </a:r>
            <a:r>
              <a:rPr spc="-10" dirty="0"/>
              <a:t>variability</a:t>
            </a:r>
          </a:p>
          <a:p>
            <a:pPr marL="12700" marR="439420">
              <a:lnSpc>
                <a:spcPct val="100000"/>
              </a:lnSpc>
              <a:spcBef>
                <a:spcPts val="1795"/>
              </a:spcBef>
            </a:pPr>
            <a:r>
              <a:rPr dirty="0"/>
              <a:t>We</a:t>
            </a:r>
            <a:r>
              <a:rPr spc="-60" dirty="0"/>
              <a:t> </a:t>
            </a:r>
            <a:r>
              <a:rPr dirty="0"/>
              <a:t>need</a:t>
            </a:r>
            <a:r>
              <a:rPr spc="-55" dirty="0"/>
              <a:t> </a:t>
            </a:r>
            <a:r>
              <a:rPr dirty="0"/>
              <a:t>enough</a:t>
            </a:r>
            <a:r>
              <a:rPr spc="-55" dirty="0"/>
              <a:t> </a:t>
            </a:r>
            <a:r>
              <a:rPr dirty="0"/>
              <a:t>data</a:t>
            </a:r>
            <a:r>
              <a:rPr spc="-55" dirty="0"/>
              <a:t> </a:t>
            </a:r>
            <a:r>
              <a:rPr dirty="0"/>
              <a:t>pointing</a:t>
            </a:r>
            <a:r>
              <a:rPr spc="-55" dirty="0"/>
              <a:t> </a:t>
            </a:r>
            <a:r>
              <a:rPr dirty="0"/>
              <a:t>in</a:t>
            </a:r>
            <a:r>
              <a:rPr spc="-55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certain </a:t>
            </a:r>
            <a:r>
              <a:rPr dirty="0"/>
              <a:t>direction</a:t>
            </a:r>
            <a:r>
              <a:rPr spc="-50" dirty="0"/>
              <a:t> </a:t>
            </a:r>
            <a:r>
              <a:rPr dirty="0"/>
              <a:t>so</a:t>
            </a:r>
            <a:r>
              <a:rPr spc="-50" dirty="0"/>
              <a:t> </a:t>
            </a:r>
            <a:r>
              <a:rPr dirty="0"/>
              <a:t>that</a:t>
            </a:r>
            <a:r>
              <a:rPr spc="-50" dirty="0"/>
              <a:t> </a:t>
            </a:r>
            <a:r>
              <a:rPr dirty="0"/>
              <a:t>we</a:t>
            </a:r>
            <a:r>
              <a:rPr spc="-50" dirty="0"/>
              <a:t> </a:t>
            </a:r>
            <a:r>
              <a:rPr dirty="0"/>
              <a:t>can</a:t>
            </a:r>
            <a:r>
              <a:rPr spc="-50" dirty="0"/>
              <a:t> </a:t>
            </a:r>
            <a:r>
              <a:rPr dirty="0"/>
              <a:t>have</a:t>
            </a:r>
            <a:r>
              <a:rPr spc="-50" dirty="0"/>
              <a:t> </a:t>
            </a:r>
            <a:r>
              <a:rPr spc="-10" dirty="0"/>
              <a:t>enough confidence</a:t>
            </a:r>
            <a:r>
              <a:rPr spc="-3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draw</a:t>
            </a:r>
            <a:r>
              <a:rPr spc="-30" dirty="0"/>
              <a:t> </a:t>
            </a:r>
            <a:r>
              <a:rPr dirty="0"/>
              <a:t>a</a:t>
            </a:r>
            <a:r>
              <a:rPr spc="-30" dirty="0"/>
              <a:t> </a:t>
            </a:r>
            <a:r>
              <a:rPr dirty="0"/>
              <a:t>particular</a:t>
            </a:r>
            <a:r>
              <a:rPr spc="-30" dirty="0"/>
              <a:t> </a:t>
            </a:r>
            <a:r>
              <a:rPr spc="-10" dirty="0"/>
              <a:t>conclusion</a:t>
            </a:r>
            <a:r>
              <a:rPr spc="-35" dirty="0"/>
              <a:t> </a:t>
            </a:r>
            <a:r>
              <a:rPr spc="-25" dirty="0"/>
              <a:t>to </a:t>
            </a:r>
            <a:r>
              <a:rPr dirty="0"/>
              <a:t>prove</a:t>
            </a:r>
            <a:r>
              <a:rPr spc="-40" dirty="0"/>
              <a:t> </a:t>
            </a:r>
            <a:r>
              <a:rPr dirty="0"/>
              <a:t>or</a:t>
            </a:r>
            <a:r>
              <a:rPr spc="-40" dirty="0"/>
              <a:t> </a:t>
            </a:r>
            <a:r>
              <a:rPr dirty="0"/>
              <a:t>disprove</a:t>
            </a:r>
            <a:r>
              <a:rPr spc="-35" dirty="0"/>
              <a:t> </a:t>
            </a:r>
            <a:r>
              <a:rPr dirty="0"/>
              <a:t>our</a:t>
            </a:r>
            <a:r>
              <a:rPr spc="-40" dirty="0"/>
              <a:t> </a:t>
            </a:r>
            <a:r>
              <a:rPr spc="-10" dirty="0"/>
              <a:t>hypothesis</a:t>
            </a:r>
          </a:p>
        </p:txBody>
      </p:sp>
      <p:grpSp>
        <p:nvGrpSpPr>
          <p:cNvPr id="33" name="object 33"/>
          <p:cNvGrpSpPr/>
          <p:nvPr/>
        </p:nvGrpSpPr>
        <p:grpSpPr>
          <a:xfrm>
            <a:off x="511694" y="4016079"/>
            <a:ext cx="553720" cy="482600"/>
            <a:chOff x="511694" y="4016079"/>
            <a:chExt cx="553720" cy="482600"/>
          </a:xfrm>
        </p:grpSpPr>
        <p:sp>
          <p:nvSpPr>
            <p:cNvPr id="34" name="object 34"/>
            <p:cNvSpPr/>
            <p:nvPr/>
          </p:nvSpPr>
          <p:spPr>
            <a:xfrm>
              <a:off x="561801" y="4040444"/>
              <a:ext cx="307340" cy="205740"/>
            </a:xfrm>
            <a:custGeom>
              <a:avLst/>
              <a:gdLst/>
              <a:ahLst/>
              <a:cxnLst/>
              <a:rect l="l" t="t" r="r" b="b"/>
              <a:pathLst>
                <a:path w="307340" h="205739">
                  <a:moveTo>
                    <a:pt x="204329" y="205564"/>
                  </a:moveTo>
                  <a:lnTo>
                    <a:pt x="204329" y="154173"/>
                  </a:lnTo>
                  <a:lnTo>
                    <a:pt x="0" y="154173"/>
                  </a:lnTo>
                  <a:lnTo>
                    <a:pt x="0" y="51390"/>
                  </a:lnTo>
                  <a:lnTo>
                    <a:pt x="204329" y="51390"/>
                  </a:lnTo>
                  <a:lnTo>
                    <a:pt x="204329" y="0"/>
                  </a:lnTo>
                  <a:lnTo>
                    <a:pt x="307111" y="102781"/>
                  </a:lnTo>
                  <a:lnTo>
                    <a:pt x="204329" y="20556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61801" y="4040444"/>
              <a:ext cx="307340" cy="205740"/>
            </a:xfrm>
            <a:custGeom>
              <a:avLst/>
              <a:gdLst/>
              <a:ahLst/>
              <a:cxnLst/>
              <a:rect l="l" t="t" r="r" b="b"/>
              <a:pathLst>
                <a:path w="307340" h="205739">
                  <a:moveTo>
                    <a:pt x="0" y="51390"/>
                  </a:moveTo>
                  <a:lnTo>
                    <a:pt x="204329" y="51390"/>
                  </a:lnTo>
                  <a:lnTo>
                    <a:pt x="204329" y="0"/>
                  </a:lnTo>
                  <a:lnTo>
                    <a:pt x="307111" y="102781"/>
                  </a:lnTo>
                  <a:lnTo>
                    <a:pt x="204329" y="205564"/>
                  </a:lnTo>
                  <a:lnTo>
                    <a:pt x="204329" y="154173"/>
                  </a:lnTo>
                  <a:lnTo>
                    <a:pt x="0" y="154173"/>
                  </a:lnTo>
                  <a:lnTo>
                    <a:pt x="0" y="51390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564942" y="4164808"/>
              <a:ext cx="495300" cy="216535"/>
            </a:xfrm>
            <a:custGeom>
              <a:avLst/>
              <a:gdLst/>
              <a:ahLst/>
              <a:cxnLst/>
              <a:rect l="l" t="t" r="r" b="b"/>
              <a:pathLst>
                <a:path w="495300" h="216535">
                  <a:moveTo>
                    <a:pt x="387098" y="216049"/>
                  </a:moveTo>
                  <a:lnTo>
                    <a:pt x="387098" y="162036"/>
                  </a:lnTo>
                  <a:lnTo>
                    <a:pt x="0" y="162036"/>
                  </a:lnTo>
                  <a:lnTo>
                    <a:pt x="0" y="54012"/>
                  </a:lnTo>
                  <a:lnTo>
                    <a:pt x="387098" y="54012"/>
                  </a:lnTo>
                  <a:lnTo>
                    <a:pt x="387098" y="0"/>
                  </a:lnTo>
                  <a:lnTo>
                    <a:pt x="495122" y="108024"/>
                  </a:lnTo>
                  <a:lnTo>
                    <a:pt x="387098" y="21604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564942" y="4164808"/>
              <a:ext cx="495300" cy="216535"/>
            </a:xfrm>
            <a:custGeom>
              <a:avLst/>
              <a:gdLst/>
              <a:ahLst/>
              <a:cxnLst/>
              <a:rect l="l" t="t" r="r" b="b"/>
              <a:pathLst>
                <a:path w="495300" h="216535">
                  <a:moveTo>
                    <a:pt x="0" y="54012"/>
                  </a:moveTo>
                  <a:lnTo>
                    <a:pt x="387098" y="54012"/>
                  </a:lnTo>
                  <a:lnTo>
                    <a:pt x="387098" y="0"/>
                  </a:lnTo>
                  <a:lnTo>
                    <a:pt x="495122" y="108024"/>
                  </a:lnTo>
                  <a:lnTo>
                    <a:pt x="387098" y="216049"/>
                  </a:lnTo>
                  <a:lnTo>
                    <a:pt x="387098" y="162036"/>
                  </a:lnTo>
                  <a:lnTo>
                    <a:pt x="0" y="162036"/>
                  </a:lnTo>
                  <a:lnTo>
                    <a:pt x="0" y="54012"/>
                  </a:lnTo>
                  <a:close/>
                </a:path>
              </a:pathLst>
            </a:custGeom>
            <a:ln w="952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0177" y="4293176"/>
              <a:ext cx="241420" cy="204891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516456" y="4020842"/>
              <a:ext cx="392430" cy="188595"/>
            </a:xfrm>
            <a:custGeom>
              <a:avLst/>
              <a:gdLst/>
              <a:ahLst/>
              <a:cxnLst/>
              <a:rect l="l" t="t" r="r" b="b"/>
              <a:pathLst>
                <a:path w="392430" h="188595">
                  <a:moveTo>
                    <a:pt x="392260" y="188278"/>
                  </a:moveTo>
                  <a:lnTo>
                    <a:pt x="0" y="188278"/>
                  </a:lnTo>
                  <a:lnTo>
                    <a:pt x="0" y="0"/>
                  </a:lnTo>
                  <a:lnTo>
                    <a:pt x="392260" y="0"/>
                  </a:lnTo>
                  <a:lnTo>
                    <a:pt x="392260" y="1882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516456" y="4020842"/>
              <a:ext cx="392430" cy="188595"/>
            </a:xfrm>
            <a:custGeom>
              <a:avLst/>
              <a:gdLst/>
              <a:ahLst/>
              <a:cxnLst/>
              <a:rect l="l" t="t" r="r" b="b"/>
              <a:pathLst>
                <a:path w="392430" h="188595">
                  <a:moveTo>
                    <a:pt x="0" y="0"/>
                  </a:moveTo>
                  <a:lnTo>
                    <a:pt x="392260" y="0"/>
                  </a:lnTo>
                  <a:lnTo>
                    <a:pt x="392260" y="188278"/>
                  </a:lnTo>
                  <a:lnTo>
                    <a:pt x="0" y="188278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1487756" y="3815538"/>
            <a:ext cx="1200785" cy="955040"/>
            <a:chOff x="1487756" y="3815538"/>
            <a:chExt cx="1200785" cy="955040"/>
          </a:xfrm>
        </p:grpSpPr>
        <p:sp>
          <p:nvSpPr>
            <p:cNvPr id="42" name="object 42"/>
            <p:cNvSpPr/>
            <p:nvPr/>
          </p:nvSpPr>
          <p:spPr>
            <a:xfrm>
              <a:off x="1567726" y="4560236"/>
              <a:ext cx="1115695" cy="205740"/>
            </a:xfrm>
            <a:custGeom>
              <a:avLst/>
              <a:gdLst/>
              <a:ahLst/>
              <a:cxnLst/>
              <a:rect l="l" t="t" r="r" b="b"/>
              <a:pathLst>
                <a:path w="1115695" h="205739">
                  <a:moveTo>
                    <a:pt x="102781" y="205563"/>
                  </a:move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1115594" y="51390"/>
                  </a:lnTo>
                  <a:lnTo>
                    <a:pt x="1115594" y="154172"/>
                  </a:lnTo>
                  <a:lnTo>
                    <a:pt x="102781" y="154172"/>
                  </a:lnTo>
                  <a:lnTo>
                    <a:pt x="102781" y="205563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67726" y="4560236"/>
              <a:ext cx="1115695" cy="205740"/>
            </a:xfrm>
            <a:custGeom>
              <a:avLst/>
              <a:gdLst/>
              <a:ahLst/>
              <a:cxnLst/>
              <a:rect l="l" t="t" r="r" b="b"/>
              <a:pathLst>
                <a:path w="1115695" h="205739">
                  <a:moveTo>
                    <a:pt x="1115594" y="154172"/>
                  </a:moveTo>
                  <a:lnTo>
                    <a:pt x="102781" y="154172"/>
                  </a:lnTo>
                  <a:lnTo>
                    <a:pt x="102781" y="205563"/>
                  </a:ln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1115594" y="51390"/>
                  </a:lnTo>
                  <a:lnTo>
                    <a:pt x="1115594" y="154172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238336" y="4434018"/>
              <a:ext cx="445134" cy="209550"/>
            </a:xfrm>
            <a:custGeom>
              <a:avLst/>
              <a:gdLst/>
              <a:ahLst/>
              <a:cxnLst/>
              <a:rect l="l" t="t" r="r" b="b"/>
              <a:pathLst>
                <a:path w="445135" h="209550">
                  <a:moveTo>
                    <a:pt x="104752" y="209504"/>
                  </a:moveTo>
                  <a:lnTo>
                    <a:pt x="0" y="104751"/>
                  </a:lnTo>
                  <a:lnTo>
                    <a:pt x="104752" y="0"/>
                  </a:lnTo>
                  <a:lnTo>
                    <a:pt x="104752" y="52375"/>
                  </a:lnTo>
                  <a:lnTo>
                    <a:pt x="444985" y="52375"/>
                  </a:lnTo>
                  <a:lnTo>
                    <a:pt x="444985" y="157128"/>
                  </a:lnTo>
                  <a:lnTo>
                    <a:pt x="104752" y="157128"/>
                  </a:lnTo>
                  <a:lnTo>
                    <a:pt x="104752" y="209504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238336" y="4434018"/>
              <a:ext cx="445134" cy="209550"/>
            </a:xfrm>
            <a:custGeom>
              <a:avLst/>
              <a:gdLst/>
              <a:ahLst/>
              <a:cxnLst/>
              <a:rect l="l" t="t" r="r" b="b"/>
              <a:pathLst>
                <a:path w="445135" h="209550">
                  <a:moveTo>
                    <a:pt x="444985" y="157128"/>
                  </a:moveTo>
                  <a:lnTo>
                    <a:pt x="104752" y="157128"/>
                  </a:lnTo>
                  <a:lnTo>
                    <a:pt x="104752" y="209504"/>
                  </a:lnTo>
                  <a:lnTo>
                    <a:pt x="0" y="104751"/>
                  </a:lnTo>
                  <a:lnTo>
                    <a:pt x="104752" y="0"/>
                  </a:lnTo>
                  <a:lnTo>
                    <a:pt x="104752" y="52375"/>
                  </a:lnTo>
                  <a:lnTo>
                    <a:pt x="444985" y="52375"/>
                  </a:lnTo>
                  <a:lnTo>
                    <a:pt x="444985" y="157128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24412" y="4315685"/>
              <a:ext cx="959485" cy="205740"/>
            </a:xfrm>
            <a:custGeom>
              <a:avLst/>
              <a:gdLst/>
              <a:ahLst/>
              <a:cxnLst/>
              <a:rect l="l" t="t" r="r" b="b"/>
              <a:pathLst>
                <a:path w="959485" h="205739">
                  <a:moveTo>
                    <a:pt x="102781" y="205563"/>
                  </a:move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958909" y="51390"/>
                  </a:lnTo>
                  <a:lnTo>
                    <a:pt x="958909" y="154172"/>
                  </a:lnTo>
                  <a:lnTo>
                    <a:pt x="102781" y="154172"/>
                  </a:lnTo>
                  <a:lnTo>
                    <a:pt x="102781" y="205563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724412" y="4315685"/>
              <a:ext cx="959485" cy="205740"/>
            </a:xfrm>
            <a:custGeom>
              <a:avLst/>
              <a:gdLst/>
              <a:ahLst/>
              <a:cxnLst/>
              <a:rect l="l" t="t" r="r" b="b"/>
              <a:pathLst>
                <a:path w="959485" h="205739">
                  <a:moveTo>
                    <a:pt x="958909" y="154172"/>
                  </a:moveTo>
                  <a:lnTo>
                    <a:pt x="102781" y="154172"/>
                  </a:lnTo>
                  <a:lnTo>
                    <a:pt x="102781" y="205563"/>
                  </a:lnTo>
                  <a:lnTo>
                    <a:pt x="0" y="102781"/>
                  </a:lnTo>
                  <a:lnTo>
                    <a:pt x="102781" y="0"/>
                  </a:lnTo>
                  <a:lnTo>
                    <a:pt x="102781" y="51390"/>
                  </a:lnTo>
                  <a:lnTo>
                    <a:pt x="958909" y="51390"/>
                  </a:lnTo>
                  <a:lnTo>
                    <a:pt x="958909" y="154172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1899898" y="4184156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108023" y="216048"/>
                  </a:moveTo>
                  <a:lnTo>
                    <a:pt x="0" y="108024"/>
                  </a:lnTo>
                  <a:lnTo>
                    <a:pt x="108023" y="0"/>
                  </a:lnTo>
                  <a:lnTo>
                    <a:pt x="108023" y="54011"/>
                  </a:lnTo>
                  <a:lnTo>
                    <a:pt x="783423" y="54011"/>
                  </a:lnTo>
                  <a:lnTo>
                    <a:pt x="783423" y="162036"/>
                  </a:lnTo>
                  <a:lnTo>
                    <a:pt x="108023" y="162036"/>
                  </a:lnTo>
                  <a:lnTo>
                    <a:pt x="108023" y="216048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1899898" y="4184156"/>
              <a:ext cx="783590" cy="216535"/>
            </a:xfrm>
            <a:custGeom>
              <a:avLst/>
              <a:gdLst/>
              <a:ahLst/>
              <a:cxnLst/>
              <a:rect l="l" t="t" r="r" b="b"/>
              <a:pathLst>
                <a:path w="783589" h="216535">
                  <a:moveTo>
                    <a:pt x="783423" y="162036"/>
                  </a:moveTo>
                  <a:lnTo>
                    <a:pt x="108023" y="162036"/>
                  </a:lnTo>
                  <a:lnTo>
                    <a:pt x="108023" y="216048"/>
                  </a:lnTo>
                  <a:lnTo>
                    <a:pt x="0" y="108024"/>
                  </a:lnTo>
                  <a:lnTo>
                    <a:pt x="108023" y="0"/>
                  </a:lnTo>
                  <a:lnTo>
                    <a:pt x="108023" y="54011"/>
                  </a:lnTo>
                  <a:lnTo>
                    <a:pt x="783423" y="54011"/>
                  </a:lnTo>
                  <a:lnTo>
                    <a:pt x="783423" y="162036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636668" y="4061335"/>
              <a:ext cx="1047115" cy="205740"/>
            </a:xfrm>
            <a:custGeom>
              <a:avLst/>
              <a:gdLst/>
              <a:ahLst/>
              <a:cxnLst/>
              <a:rect l="l" t="t" r="r" b="b"/>
              <a:pathLst>
                <a:path w="1047114" h="205739">
                  <a:moveTo>
                    <a:pt x="102781" y="205563"/>
                  </a:moveTo>
                  <a:lnTo>
                    <a:pt x="0" y="102781"/>
                  </a:lnTo>
                  <a:lnTo>
                    <a:pt x="102781" y="0"/>
                  </a:lnTo>
                  <a:lnTo>
                    <a:pt x="102781" y="51391"/>
                  </a:lnTo>
                  <a:lnTo>
                    <a:pt x="1046655" y="51391"/>
                  </a:lnTo>
                  <a:lnTo>
                    <a:pt x="1046655" y="154172"/>
                  </a:lnTo>
                  <a:lnTo>
                    <a:pt x="102781" y="154172"/>
                  </a:lnTo>
                  <a:lnTo>
                    <a:pt x="102781" y="205563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636668" y="4061335"/>
              <a:ext cx="1047115" cy="205740"/>
            </a:xfrm>
            <a:custGeom>
              <a:avLst/>
              <a:gdLst/>
              <a:ahLst/>
              <a:cxnLst/>
              <a:rect l="l" t="t" r="r" b="b"/>
              <a:pathLst>
                <a:path w="1047114" h="205739">
                  <a:moveTo>
                    <a:pt x="1046655" y="154172"/>
                  </a:moveTo>
                  <a:lnTo>
                    <a:pt x="102781" y="154172"/>
                  </a:lnTo>
                  <a:lnTo>
                    <a:pt x="102781" y="205563"/>
                  </a:lnTo>
                  <a:lnTo>
                    <a:pt x="0" y="102781"/>
                  </a:lnTo>
                  <a:lnTo>
                    <a:pt x="102781" y="0"/>
                  </a:lnTo>
                  <a:lnTo>
                    <a:pt x="102781" y="51391"/>
                  </a:lnTo>
                  <a:lnTo>
                    <a:pt x="1046655" y="51391"/>
                  </a:lnTo>
                  <a:lnTo>
                    <a:pt x="1046655" y="154172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492518" y="3936857"/>
              <a:ext cx="1191260" cy="207010"/>
            </a:xfrm>
            <a:custGeom>
              <a:avLst/>
              <a:gdLst/>
              <a:ahLst/>
              <a:cxnLst/>
              <a:rect l="l" t="t" r="r" b="b"/>
              <a:pathLst>
                <a:path w="1191260" h="207010">
                  <a:moveTo>
                    <a:pt x="103198" y="206397"/>
                  </a:moveTo>
                  <a:lnTo>
                    <a:pt x="0" y="103198"/>
                  </a:lnTo>
                  <a:lnTo>
                    <a:pt x="103198" y="0"/>
                  </a:lnTo>
                  <a:lnTo>
                    <a:pt x="103198" y="51599"/>
                  </a:lnTo>
                  <a:lnTo>
                    <a:pt x="1190806" y="51599"/>
                  </a:lnTo>
                  <a:lnTo>
                    <a:pt x="1190806" y="154797"/>
                  </a:lnTo>
                  <a:lnTo>
                    <a:pt x="103198" y="154797"/>
                  </a:lnTo>
                  <a:lnTo>
                    <a:pt x="103198" y="206397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492518" y="3936857"/>
              <a:ext cx="1191260" cy="207010"/>
            </a:xfrm>
            <a:custGeom>
              <a:avLst/>
              <a:gdLst/>
              <a:ahLst/>
              <a:cxnLst/>
              <a:rect l="l" t="t" r="r" b="b"/>
              <a:pathLst>
                <a:path w="1191260" h="207010">
                  <a:moveTo>
                    <a:pt x="1190806" y="154797"/>
                  </a:moveTo>
                  <a:lnTo>
                    <a:pt x="103198" y="154797"/>
                  </a:lnTo>
                  <a:lnTo>
                    <a:pt x="103198" y="206397"/>
                  </a:lnTo>
                  <a:lnTo>
                    <a:pt x="0" y="103198"/>
                  </a:lnTo>
                  <a:lnTo>
                    <a:pt x="103198" y="0"/>
                  </a:lnTo>
                  <a:lnTo>
                    <a:pt x="103198" y="51599"/>
                  </a:lnTo>
                  <a:lnTo>
                    <a:pt x="1190806" y="51599"/>
                  </a:lnTo>
                  <a:lnTo>
                    <a:pt x="1190806" y="154797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805887" y="3820301"/>
              <a:ext cx="877569" cy="195580"/>
            </a:xfrm>
            <a:custGeom>
              <a:avLst/>
              <a:gdLst/>
              <a:ahLst/>
              <a:cxnLst/>
              <a:rect l="l" t="t" r="r" b="b"/>
              <a:pathLst>
                <a:path w="877569" h="195579">
                  <a:moveTo>
                    <a:pt x="97683" y="195366"/>
                  </a:moveTo>
                  <a:lnTo>
                    <a:pt x="0" y="97683"/>
                  </a:lnTo>
                  <a:lnTo>
                    <a:pt x="97683" y="0"/>
                  </a:lnTo>
                  <a:lnTo>
                    <a:pt x="97683" y="48841"/>
                  </a:lnTo>
                  <a:lnTo>
                    <a:pt x="877439" y="48841"/>
                  </a:lnTo>
                  <a:lnTo>
                    <a:pt x="877439" y="146525"/>
                  </a:lnTo>
                  <a:lnTo>
                    <a:pt x="97683" y="146525"/>
                  </a:lnTo>
                  <a:lnTo>
                    <a:pt x="97683" y="195366"/>
                  </a:lnTo>
                  <a:close/>
                </a:path>
              </a:pathLst>
            </a:custGeom>
            <a:solidFill>
              <a:srgbClr val="0059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805887" y="3820301"/>
              <a:ext cx="877569" cy="195580"/>
            </a:xfrm>
            <a:custGeom>
              <a:avLst/>
              <a:gdLst/>
              <a:ahLst/>
              <a:cxnLst/>
              <a:rect l="l" t="t" r="r" b="b"/>
              <a:pathLst>
                <a:path w="877569" h="195579">
                  <a:moveTo>
                    <a:pt x="877439" y="146525"/>
                  </a:moveTo>
                  <a:lnTo>
                    <a:pt x="97683" y="146525"/>
                  </a:lnTo>
                  <a:lnTo>
                    <a:pt x="97683" y="195366"/>
                  </a:lnTo>
                  <a:lnTo>
                    <a:pt x="0" y="97683"/>
                  </a:lnTo>
                  <a:lnTo>
                    <a:pt x="97683" y="0"/>
                  </a:lnTo>
                  <a:lnTo>
                    <a:pt x="97683" y="48841"/>
                  </a:lnTo>
                  <a:lnTo>
                    <a:pt x="877439" y="48841"/>
                  </a:lnTo>
                  <a:lnTo>
                    <a:pt x="877439" y="146525"/>
                  </a:lnTo>
                  <a:close/>
                </a:path>
              </a:pathLst>
            </a:custGeom>
            <a:ln w="9524">
              <a:solidFill>
                <a:srgbClr val="00598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24</a:t>
            </a:fld>
            <a:endParaRPr spc="-25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Does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drug</a:t>
            </a:r>
            <a:r>
              <a:rPr spc="-10" dirty="0"/>
              <a:t> </a:t>
            </a:r>
            <a:r>
              <a:rPr dirty="0"/>
              <a:t>make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difference?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9108" y="1202532"/>
            <a:ext cx="5715000" cy="3838575"/>
            <a:chOff x="1829108" y="1202532"/>
            <a:chExt cx="5715000" cy="383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9108" y="1202532"/>
              <a:ext cx="5714999" cy="38385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14800" y="1727200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1075267" y="618066"/>
                  </a:moveTo>
                  <a:lnTo>
                    <a:pt x="0" y="618066"/>
                  </a:lnTo>
                  <a:lnTo>
                    <a:pt x="0" y="0"/>
                  </a:lnTo>
                  <a:lnTo>
                    <a:pt x="1075267" y="0"/>
                  </a:lnTo>
                  <a:lnTo>
                    <a:pt x="1075267" y="618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4800" y="1727200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0" y="0"/>
                  </a:moveTo>
                  <a:lnTo>
                    <a:pt x="1075267" y="0"/>
                  </a:lnTo>
                  <a:lnTo>
                    <a:pt x="1075267" y="618066"/>
                  </a:lnTo>
                  <a:lnTo>
                    <a:pt x="0" y="6180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8020" y="1727198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1075266" y="618066"/>
                  </a:moveTo>
                  <a:lnTo>
                    <a:pt x="0" y="618066"/>
                  </a:lnTo>
                  <a:lnTo>
                    <a:pt x="0" y="0"/>
                  </a:lnTo>
                  <a:lnTo>
                    <a:pt x="1075266" y="0"/>
                  </a:lnTo>
                  <a:lnTo>
                    <a:pt x="1075266" y="618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8020" y="1727198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0" y="0"/>
                  </a:moveTo>
                  <a:lnTo>
                    <a:pt x="1075266" y="0"/>
                  </a:lnTo>
                  <a:lnTo>
                    <a:pt x="1075266" y="618066"/>
                  </a:lnTo>
                  <a:lnTo>
                    <a:pt x="0" y="6180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25</a:t>
            </a:fld>
            <a:endParaRPr spc="-25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Does</a:t>
            </a:r>
            <a:r>
              <a:rPr spc="-25" dirty="0"/>
              <a:t> </a:t>
            </a:r>
            <a:r>
              <a:rPr dirty="0"/>
              <a:t>the</a:t>
            </a:r>
            <a:r>
              <a:rPr spc="-15" dirty="0"/>
              <a:t> </a:t>
            </a:r>
            <a:r>
              <a:rPr dirty="0"/>
              <a:t>drug</a:t>
            </a:r>
            <a:r>
              <a:rPr spc="-10" dirty="0"/>
              <a:t> </a:t>
            </a:r>
            <a:r>
              <a:rPr dirty="0"/>
              <a:t>make</a:t>
            </a:r>
            <a:r>
              <a:rPr spc="-15" dirty="0"/>
              <a:t> </a:t>
            </a:r>
            <a:r>
              <a:rPr dirty="0"/>
              <a:t>a</a:t>
            </a:r>
            <a:r>
              <a:rPr spc="-10" dirty="0"/>
              <a:t> difference?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829108" y="1202532"/>
            <a:ext cx="5715000" cy="3838575"/>
            <a:chOff x="1829108" y="1202532"/>
            <a:chExt cx="5715000" cy="38385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29108" y="1202532"/>
              <a:ext cx="5714999" cy="383857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4114800" y="1727200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1075267" y="618066"/>
                  </a:moveTo>
                  <a:lnTo>
                    <a:pt x="0" y="618066"/>
                  </a:lnTo>
                  <a:lnTo>
                    <a:pt x="0" y="0"/>
                  </a:lnTo>
                  <a:lnTo>
                    <a:pt x="1075267" y="0"/>
                  </a:lnTo>
                  <a:lnTo>
                    <a:pt x="1075267" y="618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114800" y="1727200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0" y="0"/>
                  </a:moveTo>
                  <a:lnTo>
                    <a:pt x="1075267" y="0"/>
                  </a:lnTo>
                  <a:lnTo>
                    <a:pt x="1075267" y="618066"/>
                  </a:lnTo>
                  <a:lnTo>
                    <a:pt x="0" y="6180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368020" y="1727198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1075266" y="618066"/>
                  </a:moveTo>
                  <a:lnTo>
                    <a:pt x="0" y="618066"/>
                  </a:lnTo>
                  <a:lnTo>
                    <a:pt x="0" y="0"/>
                  </a:lnTo>
                  <a:lnTo>
                    <a:pt x="1075266" y="0"/>
                  </a:lnTo>
                  <a:lnTo>
                    <a:pt x="1075266" y="6180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368020" y="1727198"/>
              <a:ext cx="1075690" cy="618490"/>
            </a:xfrm>
            <a:custGeom>
              <a:avLst/>
              <a:gdLst/>
              <a:ahLst/>
              <a:cxnLst/>
              <a:rect l="l" t="t" r="r" b="b"/>
              <a:pathLst>
                <a:path w="1075689" h="618489">
                  <a:moveTo>
                    <a:pt x="0" y="0"/>
                  </a:moveTo>
                  <a:lnTo>
                    <a:pt x="1075266" y="0"/>
                  </a:lnTo>
                  <a:lnTo>
                    <a:pt x="1075266" y="618066"/>
                  </a:lnTo>
                  <a:lnTo>
                    <a:pt x="0" y="618066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676088" y="1300293"/>
              <a:ext cx="4228465" cy="3020060"/>
            </a:xfrm>
            <a:custGeom>
              <a:avLst/>
              <a:gdLst/>
              <a:ahLst/>
              <a:cxnLst/>
              <a:rect l="l" t="t" r="r" b="b"/>
              <a:pathLst>
                <a:path w="4228465" h="3020060">
                  <a:moveTo>
                    <a:pt x="0" y="0"/>
                  </a:moveTo>
                  <a:lnTo>
                    <a:pt x="19678" y="48043"/>
                  </a:lnTo>
                  <a:lnTo>
                    <a:pt x="39368" y="96073"/>
                  </a:lnTo>
                  <a:lnTo>
                    <a:pt x="59083" y="144076"/>
                  </a:lnTo>
                  <a:lnTo>
                    <a:pt x="78836" y="192038"/>
                  </a:lnTo>
                  <a:lnTo>
                    <a:pt x="98638" y="239946"/>
                  </a:lnTo>
                  <a:lnTo>
                    <a:pt x="118502" y="287786"/>
                  </a:lnTo>
                  <a:lnTo>
                    <a:pt x="138441" y="335543"/>
                  </a:lnTo>
                  <a:lnTo>
                    <a:pt x="158466" y="383206"/>
                  </a:lnTo>
                  <a:lnTo>
                    <a:pt x="178591" y="430760"/>
                  </a:lnTo>
                  <a:lnTo>
                    <a:pt x="198827" y="478191"/>
                  </a:lnTo>
                  <a:lnTo>
                    <a:pt x="219187" y="525486"/>
                  </a:lnTo>
                  <a:lnTo>
                    <a:pt x="239684" y="572631"/>
                  </a:lnTo>
                  <a:lnTo>
                    <a:pt x="260330" y="619613"/>
                  </a:lnTo>
                  <a:lnTo>
                    <a:pt x="281136" y="666418"/>
                  </a:lnTo>
                  <a:lnTo>
                    <a:pt x="302117" y="713032"/>
                  </a:lnTo>
                  <a:lnTo>
                    <a:pt x="323284" y="759442"/>
                  </a:lnTo>
                  <a:lnTo>
                    <a:pt x="344649" y="805635"/>
                  </a:lnTo>
                  <a:lnTo>
                    <a:pt x="366224" y="851595"/>
                  </a:lnTo>
                  <a:lnTo>
                    <a:pt x="388024" y="897311"/>
                  </a:lnTo>
                  <a:lnTo>
                    <a:pt x="410058" y="942768"/>
                  </a:lnTo>
                  <a:lnTo>
                    <a:pt x="432341" y="987953"/>
                  </a:lnTo>
                  <a:lnTo>
                    <a:pt x="454885" y="1032852"/>
                  </a:lnTo>
                  <a:lnTo>
                    <a:pt x="477701" y="1077451"/>
                  </a:lnTo>
                  <a:lnTo>
                    <a:pt x="500802" y="1121738"/>
                  </a:lnTo>
                  <a:lnTo>
                    <a:pt x="524202" y="1165697"/>
                  </a:lnTo>
                  <a:lnTo>
                    <a:pt x="547911" y="1209316"/>
                  </a:lnTo>
                  <a:lnTo>
                    <a:pt x="571943" y="1252582"/>
                  </a:lnTo>
                  <a:lnTo>
                    <a:pt x="596310" y="1295479"/>
                  </a:lnTo>
                  <a:lnTo>
                    <a:pt x="621024" y="1337996"/>
                  </a:lnTo>
                  <a:lnTo>
                    <a:pt x="646097" y="1380118"/>
                  </a:lnTo>
                  <a:lnTo>
                    <a:pt x="671543" y="1421831"/>
                  </a:lnTo>
                  <a:lnTo>
                    <a:pt x="697374" y="1463122"/>
                  </a:lnTo>
                  <a:lnTo>
                    <a:pt x="723601" y="1503978"/>
                  </a:lnTo>
                  <a:lnTo>
                    <a:pt x="750238" y="1544384"/>
                  </a:lnTo>
                  <a:lnTo>
                    <a:pt x="777296" y="1584327"/>
                  </a:lnTo>
                  <a:lnTo>
                    <a:pt x="804789" y="1623794"/>
                  </a:lnTo>
                  <a:lnTo>
                    <a:pt x="832728" y="1662771"/>
                  </a:lnTo>
                  <a:lnTo>
                    <a:pt x="861126" y="1701244"/>
                  </a:lnTo>
                  <a:lnTo>
                    <a:pt x="889995" y="1739200"/>
                  </a:lnTo>
                  <a:lnTo>
                    <a:pt x="919348" y="1776625"/>
                  </a:lnTo>
                  <a:lnTo>
                    <a:pt x="949197" y="1813505"/>
                  </a:lnTo>
                  <a:lnTo>
                    <a:pt x="979555" y="1849827"/>
                  </a:lnTo>
                  <a:lnTo>
                    <a:pt x="1010434" y="1885578"/>
                  </a:lnTo>
                  <a:lnTo>
                    <a:pt x="1041846" y="1920743"/>
                  </a:lnTo>
                  <a:lnTo>
                    <a:pt x="1073804" y="1955308"/>
                  </a:lnTo>
                  <a:lnTo>
                    <a:pt x="1106320" y="1989262"/>
                  </a:lnTo>
                  <a:lnTo>
                    <a:pt x="1139406" y="2022589"/>
                  </a:lnTo>
                  <a:lnTo>
                    <a:pt x="1173076" y="2055276"/>
                  </a:lnTo>
                  <a:lnTo>
                    <a:pt x="1207341" y="2087310"/>
                  </a:lnTo>
                  <a:lnTo>
                    <a:pt x="1242214" y="2118676"/>
                  </a:lnTo>
                  <a:lnTo>
                    <a:pt x="1277707" y="2149362"/>
                  </a:lnTo>
                  <a:lnTo>
                    <a:pt x="1313832" y="2179354"/>
                  </a:lnTo>
                  <a:lnTo>
                    <a:pt x="1350603" y="2208637"/>
                  </a:lnTo>
                  <a:lnTo>
                    <a:pt x="1388031" y="2237200"/>
                  </a:lnTo>
                  <a:lnTo>
                    <a:pt x="1426129" y="2265026"/>
                  </a:lnTo>
                  <a:lnTo>
                    <a:pt x="2161214" y="2595343"/>
                  </a:lnTo>
                  <a:lnTo>
                    <a:pt x="3091343" y="2831283"/>
                  </a:lnTo>
                  <a:lnTo>
                    <a:pt x="3889345" y="2972847"/>
                  </a:lnTo>
                  <a:lnTo>
                    <a:pt x="4228050" y="3020035"/>
                  </a:lnTo>
                </a:path>
              </a:pathLst>
            </a:custGeom>
            <a:ln w="28574">
              <a:solidFill>
                <a:srgbClr val="00578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76088" y="1317071"/>
              <a:ext cx="4572000" cy="2752090"/>
            </a:xfrm>
            <a:custGeom>
              <a:avLst/>
              <a:gdLst/>
              <a:ahLst/>
              <a:cxnLst/>
              <a:rect l="l" t="t" r="r" b="b"/>
              <a:pathLst>
                <a:path w="4572000" h="2752090">
                  <a:moveTo>
                    <a:pt x="0" y="0"/>
                  </a:moveTo>
                  <a:lnTo>
                    <a:pt x="39631" y="40771"/>
                  </a:lnTo>
                  <a:lnTo>
                    <a:pt x="79260" y="81534"/>
                  </a:lnTo>
                  <a:lnTo>
                    <a:pt x="118883" y="122278"/>
                  </a:lnTo>
                  <a:lnTo>
                    <a:pt x="158499" y="162997"/>
                  </a:lnTo>
                  <a:lnTo>
                    <a:pt x="198104" y="203679"/>
                  </a:lnTo>
                  <a:lnTo>
                    <a:pt x="237697" y="244317"/>
                  </a:lnTo>
                  <a:lnTo>
                    <a:pt x="277273" y="284902"/>
                  </a:lnTo>
                  <a:lnTo>
                    <a:pt x="316832" y="325425"/>
                  </a:lnTo>
                  <a:lnTo>
                    <a:pt x="356370" y="365877"/>
                  </a:lnTo>
                  <a:lnTo>
                    <a:pt x="395884" y="406248"/>
                  </a:lnTo>
                  <a:lnTo>
                    <a:pt x="435372" y="446531"/>
                  </a:lnTo>
                  <a:lnTo>
                    <a:pt x="474832" y="486716"/>
                  </a:lnTo>
                  <a:lnTo>
                    <a:pt x="514261" y="526795"/>
                  </a:lnTo>
                  <a:lnTo>
                    <a:pt x="553655" y="566758"/>
                  </a:lnTo>
                  <a:lnTo>
                    <a:pt x="593013" y="606596"/>
                  </a:lnTo>
                  <a:lnTo>
                    <a:pt x="632333" y="646302"/>
                  </a:lnTo>
                  <a:lnTo>
                    <a:pt x="671610" y="685865"/>
                  </a:lnTo>
                  <a:lnTo>
                    <a:pt x="710844" y="725277"/>
                  </a:lnTo>
                  <a:lnTo>
                    <a:pt x="750030" y="764529"/>
                  </a:lnTo>
                  <a:lnTo>
                    <a:pt x="789167" y="803613"/>
                  </a:lnTo>
                  <a:lnTo>
                    <a:pt x="828252" y="842519"/>
                  </a:lnTo>
                  <a:lnTo>
                    <a:pt x="867283" y="881238"/>
                  </a:lnTo>
                  <a:lnTo>
                    <a:pt x="906256" y="919761"/>
                  </a:lnTo>
                  <a:lnTo>
                    <a:pt x="945170" y="958081"/>
                  </a:lnTo>
                  <a:lnTo>
                    <a:pt x="984021" y="996187"/>
                  </a:lnTo>
                  <a:lnTo>
                    <a:pt x="1022807" y="1034071"/>
                  </a:lnTo>
                  <a:lnTo>
                    <a:pt x="1061525" y="1071724"/>
                  </a:lnTo>
                  <a:lnTo>
                    <a:pt x="1100173" y="1109137"/>
                  </a:lnTo>
                  <a:lnTo>
                    <a:pt x="1138748" y="1146302"/>
                  </a:lnTo>
                  <a:lnTo>
                    <a:pt x="1177248" y="1183208"/>
                  </a:lnTo>
                  <a:lnTo>
                    <a:pt x="1215670" y="1219849"/>
                  </a:lnTo>
                  <a:lnTo>
                    <a:pt x="1254011" y="1256214"/>
                  </a:lnTo>
                  <a:lnTo>
                    <a:pt x="1292269" y="1292294"/>
                  </a:lnTo>
                  <a:lnTo>
                    <a:pt x="1330441" y="1328081"/>
                  </a:lnTo>
                  <a:lnTo>
                    <a:pt x="1368524" y="1363567"/>
                  </a:lnTo>
                  <a:lnTo>
                    <a:pt x="1406517" y="1398741"/>
                  </a:lnTo>
                  <a:lnTo>
                    <a:pt x="1444416" y="1433595"/>
                  </a:lnTo>
                  <a:lnTo>
                    <a:pt x="1482219" y="1468121"/>
                  </a:lnTo>
                  <a:lnTo>
                    <a:pt x="1519922" y="1502309"/>
                  </a:lnTo>
                  <a:lnTo>
                    <a:pt x="1557525" y="1536151"/>
                  </a:lnTo>
                  <a:lnTo>
                    <a:pt x="1595023" y="1569637"/>
                  </a:lnTo>
                  <a:lnTo>
                    <a:pt x="1632415" y="1602759"/>
                  </a:lnTo>
                  <a:lnTo>
                    <a:pt x="1669697" y="1635508"/>
                  </a:lnTo>
                  <a:lnTo>
                    <a:pt x="1706868" y="1667875"/>
                  </a:lnTo>
                  <a:lnTo>
                    <a:pt x="1743924" y="1699851"/>
                  </a:lnTo>
                  <a:lnTo>
                    <a:pt x="1780863" y="1731427"/>
                  </a:lnTo>
                  <a:lnTo>
                    <a:pt x="1817682" y="1762595"/>
                  </a:lnTo>
                  <a:lnTo>
                    <a:pt x="1854380" y="1793345"/>
                  </a:lnTo>
                  <a:lnTo>
                    <a:pt x="1890952" y="1823668"/>
                  </a:lnTo>
                  <a:lnTo>
                    <a:pt x="1927397" y="1853556"/>
                  </a:lnTo>
                  <a:lnTo>
                    <a:pt x="1963711" y="1883000"/>
                  </a:lnTo>
                  <a:lnTo>
                    <a:pt x="1999893" y="1911991"/>
                  </a:lnTo>
                  <a:lnTo>
                    <a:pt x="2035940" y="1940520"/>
                  </a:lnTo>
                  <a:lnTo>
                    <a:pt x="2071849" y="1968578"/>
                  </a:lnTo>
                  <a:lnTo>
                    <a:pt x="2107618" y="1996156"/>
                  </a:lnTo>
                  <a:lnTo>
                    <a:pt x="2143243" y="2023245"/>
                  </a:lnTo>
                  <a:lnTo>
                    <a:pt x="2178723" y="2049837"/>
                  </a:lnTo>
                  <a:lnTo>
                    <a:pt x="2214054" y="2075923"/>
                  </a:lnTo>
                  <a:lnTo>
                    <a:pt x="2249235" y="2101493"/>
                  </a:lnTo>
                  <a:lnTo>
                    <a:pt x="2284262" y="2126539"/>
                  </a:lnTo>
                  <a:lnTo>
                    <a:pt x="2319133" y="2151052"/>
                  </a:lnTo>
                  <a:lnTo>
                    <a:pt x="2353845" y="2175023"/>
                  </a:lnTo>
                  <a:lnTo>
                    <a:pt x="2388396" y="2198444"/>
                  </a:lnTo>
                  <a:lnTo>
                    <a:pt x="2422784" y="2221304"/>
                  </a:lnTo>
                  <a:lnTo>
                    <a:pt x="2457004" y="2243596"/>
                  </a:lnTo>
                  <a:lnTo>
                    <a:pt x="2491056" y="2265311"/>
                  </a:lnTo>
                  <a:lnTo>
                    <a:pt x="2524936" y="2286439"/>
                  </a:lnTo>
                  <a:lnTo>
                    <a:pt x="2558641" y="2306972"/>
                  </a:lnTo>
                  <a:lnTo>
                    <a:pt x="3194697" y="2569914"/>
                  </a:lnTo>
                  <a:lnTo>
                    <a:pt x="3851071" y="2701254"/>
                  </a:lnTo>
                  <a:lnTo>
                    <a:pt x="4364569" y="2746607"/>
                  </a:lnTo>
                  <a:lnTo>
                    <a:pt x="4572000" y="2751588"/>
                  </a:lnTo>
                </a:path>
              </a:pathLst>
            </a:custGeom>
            <a:ln w="2857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25" dirty="0"/>
              <a:t>26</a:t>
            </a:fld>
            <a:endParaRPr spc="-2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4569" y="1467508"/>
            <a:ext cx="4639310" cy="2914650"/>
            <a:chOff x="2434569" y="1467508"/>
            <a:chExt cx="4639310" cy="2914650"/>
          </a:xfrm>
        </p:grpSpPr>
        <p:sp>
          <p:nvSpPr>
            <p:cNvPr id="3" name="object 3"/>
            <p:cNvSpPr/>
            <p:nvPr/>
          </p:nvSpPr>
          <p:spPr>
            <a:xfrm>
              <a:off x="2440919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440919" y="1467508"/>
              <a:ext cx="0" cy="2908935"/>
            </a:xfrm>
            <a:custGeom>
              <a:avLst/>
              <a:gdLst/>
              <a:ahLst/>
              <a:cxnLst/>
              <a:rect l="l" t="t" r="r" b="b"/>
              <a:pathLst>
                <a:path h="2908935">
                  <a:moveTo>
                    <a:pt x="0" y="290884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924120" y="2949420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3</a:t>
            </a:fld>
            <a:endParaRPr spc="-50" dirty="0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Length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chess</a:t>
            </a:r>
            <a:r>
              <a:rPr spc="-20" dirty="0"/>
              <a:t> game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4569" y="1467508"/>
            <a:ext cx="4639310" cy="2914650"/>
            <a:chOff x="2434569" y="1467508"/>
            <a:chExt cx="4639310" cy="2914650"/>
          </a:xfrm>
        </p:grpSpPr>
        <p:sp>
          <p:nvSpPr>
            <p:cNvPr id="3" name="object 3"/>
            <p:cNvSpPr/>
            <p:nvPr/>
          </p:nvSpPr>
          <p:spPr>
            <a:xfrm>
              <a:off x="2440919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440919" y="1467508"/>
              <a:ext cx="0" cy="2908935"/>
            </a:xfrm>
            <a:custGeom>
              <a:avLst/>
              <a:gdLst/>
              <a:ahLst/>
              <a:cxnLst/>
              <a:rect l="l" t="t" r="r" b="b"/>
              <a:pathLst>
                <a:path h="2908935">
                  <a:moveTo>
                    <a:pt x="0" y="290884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924120" y="2949420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4</a:t>
            </a:fld>
            <a:endParaRPr spc="-50" dirty="0"/>
          </a:p>
        </p:txBody>
      </p:sp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Length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chess</a:t>
            </a:r>
            <a:r>
              <a:rPr spc="-20" dirty="0"/>
              <a:t> game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4569" y="1467508"/>
            <a:ext cx="4639310" cy="2914650"/>
            <a:chOff x="2434569" y="1467508"/>
            <a:chExt cx="4639310" cy="2914650"/>
          </a:xfrm>
        </p:grpSpPr>
        <p:sp>
          <p:nvSpPr>
            <p:cNvPr id="3" name="object 3"/>
            <p:cNvSpPr/>
            <p:nvPr/>
          </p:nvSpPr>
          <p:spPr>
            <a:xfrm>
              <a:off x="2440919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3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3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6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6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9284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9284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576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576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9284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9284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9284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9284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026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026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4776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776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030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030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776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776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2030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2030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2440919" y="1467508"/>
              <a:ext cx="0" cy="2908935"/>
            </a:xfrm>
            <a:custGeom>
              <a:avLst/>
              <a:gdLst/>
              <a:ahLst/>
              <a:cxnLst/>
              <a:rect l="l" t="t" r="r" b="b"/>
              <a:pathLst>
                <a:path h="2908935">
                  <a:moveTo>
                    <a:pt x="0" y="290884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924120" y="2949420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70" name="object 7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5</a:t>
            </a:fld>
            <a:endParaRPr spc="-50" dirty="0"/>
          </a:p>
        </p:txBody>
      </p:sp>
      <p:sp>
        <p:nvSpPr>
          <p:cNvPr id="68" name="object 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Length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chess</a:t>
            </a:r>
            <a:r>
              <a:rPr spc="-20" dirty="0"/>
              <a:t> game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4569" y="1467508"/>
            <a:ext cx="4639310" cy="2914650"/>
            <a:chOff x="2434569" y="1467508"/>
            <a:chExt cx="4639310" cy="2914650"/>
          </a:xfrm>
        </p:grpSpPr>
        <p:sp>
          <p:nvSpPr>
            <p:cNvPr id="3" name="object 3"/>
            <p:cNvSpPr/>
            <p:nvPr/>
          </p:nvSpPr>
          <p:spPr>
            <a:xfrm>
              <a:off x="2440919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3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3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6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6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5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25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949017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49017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9284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29284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576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76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50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850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9284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9284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37522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37522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576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576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9284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9284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522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7522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026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026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301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301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9284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9284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7522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7522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4776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4776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40268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40268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9284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9284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32030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32030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34776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34776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0268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0268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030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030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4776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4776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2030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2030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2030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2030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440919" y="1467508"/>
              <a:ext cx="0" cy="2908935"/>
            </a:xfrm>
            <a:custGeom>
              <a:avLst/>
              <a:gdLst/>
              <a:ahLst/>
              <a:cxnLst/>
              <a:rect l="l" t="t" r="r" b="b"/>
              <a:pathLst>
                <a:path h="2908935">
                  <a:moveTo>
                    <a:pt x="0" y="290884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924120" y="2949420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0" name="object 10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6</a:t>
            </a:fld>
            <a:endParaRPr spc="-50" dirty="0"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Length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chess</a:t>
            </a:r>
            <a:r>
              <a:rPr spc="-20" dirty="0"/>
              <a:t> game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434569" y="1467508"/>
            <a:ext cx="4639310" cy="2914650"/>
            <a:chOff x="2434569" y="1467508"/>
            <a:chExt cx="4639310" cy="2914650"/>
          </a:xfrm>
        </p:grpSpPr>
        <p:sp>
          <p:nvSpPr>
            <p:cNvPr id="3" name="object 3"/>
            <p:cNvSpPr/>
            <p:nvPr/>
          </p:nvSpPr>
          <p:spPr>
            <a:xfrm>
              <a:off x="2440919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653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53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928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203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752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4776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0268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76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5760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25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1252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674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674421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949017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949017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2653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2653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9284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9284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203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752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776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0268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576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5760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850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850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5399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5399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125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125221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2653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2653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9284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9284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3203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7522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7522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4776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40268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576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576021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8506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8506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653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653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9284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9284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3203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7522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7522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4776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026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0268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301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301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576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576021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9284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9284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32030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7522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7522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4776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4776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40268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4026821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3014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3014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9284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9284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32030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32030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7522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7522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4776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4776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40268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4026821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9284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9284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32030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32030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7522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7522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4776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4776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40268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4026821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9284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9284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32030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32030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7522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7522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4776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477621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9284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9284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32030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32030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7522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7522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4776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477621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928421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928421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3203021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3203021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477621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477621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203021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203021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477621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477621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203021" y="174343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203021" y="174343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440919" y="1467508"/>
              <a:ext cx="0" cy="2908935"/>
            </a:xfrm>
            <a:custGeom>
              <a:avLst/>
              <a:gdLst/>
              <a:ahLst/>
              <a:cxnLst/>
              <a:rect l="l" t="t" r="r" b="b"/>
              <a:pathLst>
                <a:path h="2908935">
                  <a:moveTo>
                    <a:pt x="0" y="290884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7" name="object 147"/>
          <p:cNvSpPr txBox="1"/>
          <p:nvPr/>
        </p:nvSpPr>
        <p:spPr>
          <a:xfrm>
            <a:off x="924120" y="2949420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7</a:t>
            </a:fld>
            <a:endParaRPr spc="-50" dirty="0"/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Length</a:t>
            </a:r>
            <a:r>
              <a:rPr spc="-20" dirty="0"/>
              <a:t> </a:t>
            </a:r>
            <a:r>
              <a:rPr dirty="0"/>
              <a:t>of</a:t>
            </a:r>
            <a:r>
              <a:rPr spc="-25" dirty="0"/>
              <a:t> </a:t>
            </a:r>
            <a:r>
              <a:rPr dirty="0"/>
              <a:t>a</a:t>
            </a:r>
            <a:r>
              <a:rPr spc="-20" dirty="0"/>
              <a:t> </a:t>
            </a:r>
            <a:r>
              <a:rPr dirty="0"/>
              <a:t>chess</a:t>
            </a:r>
            <a:r>
              <a:rPr spc="-20" dirty="0"/>
              <a:t> game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It’s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pattern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2693" y="1467508"/>
            <a:ext cx="4791075" cy="2914650"/>
            <a:chOff x="2282693" y="1467508"/>
            <a:chExt cx="4791075" cy="29146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693" y="1700096"/>
              <a:ext cx="4578613" cy="26678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40918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653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653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928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928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2030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030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522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522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477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477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026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026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301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5760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5760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48506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53998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1252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1252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674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5674420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5949017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49017" y="4139999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2653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53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928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2928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32030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32030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37522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7522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477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3477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026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4026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3014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5760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45760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4850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48506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5399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3998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1252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5125220" y="391941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6538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6538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928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928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32030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2030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7522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37522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4776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34776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40268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40268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43014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45760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45760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48506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4850620" y="3698828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6538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6538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928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928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32030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32030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37522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37522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34776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34776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0268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40268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4301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43014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45760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4576020" y="3474950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9284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9284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32030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32030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37522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37522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34776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34776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40268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40268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43014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4301420" y="3262387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29284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29284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32030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32030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37522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7522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4776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4776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40268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4026820" y="303627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9284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9284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32030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32030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37522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37522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34776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34776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40268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4026820" y="282297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9284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9284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32030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32030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37522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37522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34776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3477620" y="2601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9284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9284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32030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32030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37522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37522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34776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3477620" y="2385363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928420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928420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3203020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3203020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3477620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3477620" y="217504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3203020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3203020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3477620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3477620" y="1952445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3203020" y="174343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215999" y="215999"/>
                  </a:moveTo>
                  <a:lnTo>
                    <a:pt x="0" y="215999"/>
                  </a:lnTo>
                  <a:lnTo>
                    <a:pt x="0" y="0"/>
                  </a:lnTo>
                  <a:lnTo>
                    <a:pt x="215999" y="0"/>
                  </a:lnTo>
                  <a:lnTo>
                    <a:pt x="215999" y="215999"/>
                  </a:lnTo>
                  <a:close/>
                </a:path>
              </a:pathLst>
            </a:custGeom>
            <a:solidFill>
              <a:srgbClr val="00C4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3203020" y="1743436"/>
              <a:ext cx="216535" cy="216535"/>
            </a:xfrm>
            <a:custGeom>
              <a:avLst/>
              <a:gdLst/>
              <a:ahLst/>
              <a:cxnLst/>
              <a:rect l="l" t="t" r="r" b="b"/>
              <a:pathLst>
                <a:path w="216535" h="216535">
                  <a:moveTo>
                    <a:pt x="0" y="0"/>
                  </a:moveTo>
                  <a:lnTo>
                    <a:pt x="215999" y="0"/>
                  </a:lnTo>
                  <a:lnTo>
                    <a:pt x="215999" y="215999"/>
                  </a:lnTo>
                  <a:lnTo>
                    <a:pt x="0" y="215999"/>
                  </a:lnTo>
                  <a:lnTo>
                    <a:pt x="0" y="0"/>
                  </a:lnTo>
                  <a:close/>
                </a:path>
              </a:pathLst>
            </a:custGeom>
            <a:ln w="9524">
              <a:solidFill>
                <a:srgbClr val="00C3D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440918" y="1467508"/>
              <a:ext cx="0" cy="2908935"/>
            </a:xfrm>
            <a:custGeom>
              <a:avLst/>
              <a:gdLst/>
              <a:ahLst/>
              <a:cxnLst/>
              <a:rect l="l" t="t" r="r" b="b"/>
              <a:pathLst>
                <a:path h="2908935">
                  <a:moveTo>
                    <a:pt x="0" y="2908841"/>
                  </a:moveTo>
                  <a:lnTo>
                    <a:pt x="0" y="0"/>
                  </a:lnTo>
                </a:path>
              </a:pathLst>
            </a:custGeom>
            <a:ln w="12699">
              <a:solidFill>
                <a:srgbClr val="BEBE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9" name="object 149"/>
          <p:cNvSpPr txBox="1"/>
          <p:nvPr/>
        </p:nvSpPr>
        <p:spPr>
          <a:xfrm>
            <a:off x="924120" y="2949420"/>
            <a:ext cx="110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Arial"/>
                <a:cs typeface="Arial"/>
              </a:rPr>
              <a:t>Frequency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1" name="object 15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8</a:t>
            </a:fld>
            <a:endParaRPr spc="-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It’s</a:t>
            </a:r>
            <a:r>
              <a:rPr spc="-60" dirty="0"/>
              <a:t> </a:t>
            </a:r>
            <a:r>
              <a:rPr dirty="0"/>
              <a:t>a</a:t>
            </a:r>
            <a:r>
              <a:rPr spc="-55" dirty="0"/>
              <a:t> </a:t>
            </a:r>
            <a:r>
              <a:rPr spc="-10" dirty="0"/>
              <a:t>pattern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82693" y="1400761"/>
            <a:ext cx="6404610" cy="2981325"/>
            <a:chOff x="2282693" y="1400761"/>
            <a:chExt cx="6404610" cy="298132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2693" y="1700096"/>
              <a:ext cx="4578613" cy="266786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40918" y="4375517"/>
              <a:ext cx="4632960" cy="0"/>
            </a:xfrm>
            <a:custGeom>
              <a:avLst/>
              <a:gdLst/>
              <a:ahLst/>
              <a:cxnLst/>
              <a:rect l="l" t="t" r="r" b="b"/>
              <a:pathLst>
                <a:path w="4632959">
                  <a:moveTo>
                    <a:pt x="0" y="0"/>
                  </a:moveTo>
                  <a:lnTo>
                    <a:pt x="4632456" y="0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79857" y="1400761"/>
              <a:ext cx="3406942" cy="873519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2924961" y="4532911"/>
            <a:ext cx="301053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90"/>
              </a:lnSpc>
            </a:pPr>
            <a:r>
              <a:rPr sz="1800" dirty="0">
                <a:latin typeface="Arial"/>
                <a:cs typeface="Arial"/>
              </a:rPr>
              <a:t>Chess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game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length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(minutes)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0010">
              <a:lnSpc>
                <a:spcPts val="1425"/>
              </a:lnSpc>
            </a:pPr>
            <a:fld id="{81D60167-4931-47E6-BA6A-407CBD079E47}" type="slidenum">
              <a:rPr spc="-50" dirty="0"/>
              <a:t>9</a:t>
            </a:fld>
            <a:endParaRPr spc="-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982</Words>
  <Application>Microsoft Office PowerPoint</Application>
  <PresentationFormat>On-screen Show (16:9)</PresentationFormat>
  <Paragraphs>170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Meiryo UI</vt:lpstr>
      <vt:lpstr>Arial</vt:lpstr>
      <vt:lpstr>Courier New</vt:lpstr>
      <vt:lpstr>Times New Roman</vt:lpstr>
      <vt:lpstr>Office Theme</vt:lpstr>
      <vt:lpstr>Careers with Maths</vt:lpstr>
      <vt:lpstr>What do these have in common?</vt:lpstr>
      <vt:lpstr>Length of a chess game</vt:lpstr>
      <vt:lpstr>Length of a chess game</vt:lpstr>
      <vt:lpstr>Length of a chess game</vt:lpstr>
      <vt:lpstr>Length of a chess game</vt:lpstr>
      <vt:lpstr>Length of a chess game</vt:lpstr>
      <vt:lpstr>It’s a pattern</vt:lpstr>
      <vt:lpstr>It’s a pattern</vt:lpstr>
      <vt:lpstr>Statistics is a tool to understand the world</vt:lpstr>
      <vt:lpstr>Statistics are everywhere</vt:lpstr>
      <vt:lpstr>Statistics are everywhere</vt:lpstr>
      <vt:lpstr>What areas use Maths &amp; Statistics?</vt:lpstr>
      <vt:lpstr>What areas use Maths &amp; Statistics?</vt:lpstr>
      <vt:lpstr>*Insert slide about you here*</vt:lpstr>
      <vt:lpstr>EXAMPLE SLIDE: A bit about me</vt:lpstr>
      <vt:lpstr>Developing a New Drug</vt:lpstr>
      <vt:lpstr>Drug Development Process: Quiz</vt:lpstr>
      <vt:lpstr>Drug Development Process: Quiz</vt:lpstr>
      <vt:lpstr>Drug Development Process: Quiz</vt:lpstr>
      <vt:lpstr>Skills of a Statistician</vt:lpstr>
      <vt:lpstr>What makes medical research exciting?</vt:lpstr>
      <vt:lpstr>Conclusion</vt:lpstr>
      <vt:lpstr>Hypothesis Testing</vt:lpstr>
      <vt:lpstr>Does the drug make a difference?</vt:lpstr>
      <vt:lpstr>Does the drug make a difference?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CALC - Careers Talk Yr11+.pptx</dc:title>
  <dc:creator>Joe Thorogood</dc:creator>
  <cp:lastModifiedBy>Joseph Thorogood</cp:lastModifiedBy>
  <cp:revision>1</cp:revision>
  <dcterms:created xsi:type="dcterms:W3CDTF">2023-09-13T13:34:58Z</dcterms:created>
  <dcterms:modified xsi:type="dcterms:W3CDTF">2023-09-13T13:32:45Z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