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48" r:id="rId1"/>
  </p:sldMasterIdLst>
  <p:notesMasterIdLst>
    <p:notesMasterId r:id="rId20"/>
  </p:notesMasterIdLst>
  <p:handoutMasterIdLst>
    <p:handoutMasterId r:id="rId21"/>
  </p:handoutMasterIdLst>
  <p:sldIdLst>
    <p:sldId id="256" r:id="rId2"/>
    <p:sldId id="257" r:id="rId3"/>
    <p:sldId id="281" r:id="rId4"/>
    <p:sldId id="282" r:id="rId5"/>
    <p:sldId id="271" r:id="rId6"/>
    <p:sldId id="284" r:id="rId7"/>
    <p:sldId id="285" r:id="rId8"/>
    <p:sldId id="272" r:id="rId9"/>
    <p:sldId id="286" r:id="rId10"/>
    <p:sldId id="287" r:id="rId11"/>
    <p:sldId id="280" r:id="rId12"/>
    <p:sldId id="263" r:id="rId13"/>
    <p:sldId id="277" r:id="rId14"/>
    <p:sldId id="289" r:id="rId15"/>
    <p:sldId id="276" r:id="rId16"/>
    <p:sldId id="278" r:id="rId17"/>
    <p:sldId id="266" r:id="rId18"/>
    <p:sldId id="288" r:id="rId19"/>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mma Greenin - Network" initials="JG-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B2C8"/>
    <a:srgbClr val="FF1414"/>
    <a:srgbClr val="9E5ECE"/>
    <a:srgbClr val="7CCA62"/>
    <a:srgbClr val="C00000"/>
    <a:srgbClr val="FF0000"/>
    <a:srgbClr val="FF7C80"/>
    <a:srgbClr val="FFFF99"/>
    <a:srgbClr val="0075A2"/>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67" autoAdjust="0"/>
    <p:restoredTop sz="94833" autoAdjust="0"/>
  </p:normalViewPr>
  <p:slideViewPr>
    <p:cSldViewPr>
      <p:cViewPr>
        <p:scale>
          <a:sx n="60" d="100"/>
          <a:sy n="60" d="100"/>
        </p:scale>
        <p:origin x="1800" y="252"/>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056"/>
          </a:xfrm>
          <a:prstGeom prst="rect">
            <a:avLst/>
          </a:prstGeom>
        </p:spPr>
        <p:txBody>
          <a:bodyPr vert="horz" lIns="91294" tIns="45647" rIns="91294" bIns="45647"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294" tIns="45647" rIns="91294" bIns="45647" rtlCol="0"/>
          <a:lstStyle>
            <a:lvl1pPr algn="r">
              <a:defRPr sz="1200"/>
            </a:lvl1pPr>
          </a:lstStyle>
          <a:p>
            <a:fld id="{DCBE56D3-2DF1-42C8-8B6A-47FB2E5256B6}" type="datetimeFigureOut">
              <a:rPr lang="en-GB" smtClean="0"/>
              <a:t>04/11/2018</a:t>
            </a:fld>
            <a:endParaRPr lang="en-GB"/>
          </a:p>
        </p:txBody>
      </p:sp>
      <p:sp>
        <p:nvSpPr>
          <p:cNvPr id="4" name="Footer Placeholder 3"/>
          <p:cNvSpPr>
            <a:spLocks noGrp="1"/>
          </p:cNvSpPr>
          <p:nvPr>
            <p:ph type="ftr" sz="quarter" idx="2"/>
          </p:nvPr>
        </p:nvSpPr>
        <p:spPr>
          <a:xfrm>
            <a:off x="1" y="9428585"/>
            <a:ext cx="2945659" cy="498055"/>
          </a:xfrm>
          <a:prstGeom prst="rect">
            <a:avLst/>
          </a:prstGeom>
        </p:spPr>
        <p:txBody>
          <a:bodyPr vert="horz" lIns="91294" tIns="45647" rIns="91294" bIns="45647"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5"/>
            <a:ext cx="2945659" cy="498055"/>
          </a:xfrm>
          <a:prstGeom prst="rect">
            <a:avLst/>
          </a:prstGeom>
        </p:spPr>
        <p:txBody>
          <a:bodyPr vert="horz" lIns="91294" tIns="45647" rIns="91294" bIns="45647" rtlCol="0" anchor="b"/>
          <a:lstStyle>
            <a:lvl1pPr algn="r">
              <a:defRPr sz="1200"/>
            </a:lvl1pPr>
          </a:lstStyle>
          <a:p>
            <a:fld id="{15D0E4E6-5F00-4340-B0E5-68EE6C8F17D3}" type="slidenum">
              <a:rPr lang="en-GB" smtClean="0"/>
              <a:t>‹#›</a:t>
            </a:fld>
            <a:endParaRPr lang="en-GB"/>
          </a:p>
        </p:txBody>
      </p:sp>
    </p:spTree>
    <p:extLst>
      <p:ext uri="{BB962C8B-B14F-4D97-AF65-F5344CB8AC3E}">
        <p14:creationId xmlns:p14="http://schemas.microsoft.com/office/powerpoint/2010/main" val="14497183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294" tIns="45647" rIns="91294" bIns="45647"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294" tIns="45647" rIns="91294" bIns="45647" rtlCol="0"/>
          <a:lstStyle>
            <a:lvl1pPr algn="r">
              <a:defRPr sz="1200"/>
            </a:lvl1pPr>
          </a:lstStyle>
          <a:p>
            <a:fld id="{BF44D63A-A0DE-4A4E-BB6A-FD45A57B8258}" type="datetimeFigureOut">
              <a:rPr lang="en-US" smtClean="0"/>
              <a:t>11/4/2018</a:t>
            </a:fld>
            <a:endParaRPr lang="en-US"/>
          </a:p>
        </p:txBody>
      </p:sp>
      <p:sp>
        <p:nvSpPr>
          <p:cNvPr id="4" name="Slide Image Placeholder 3"/>
          <p:cNvSpPr>
            <a:spLocks noGrp="1" noRot="1" noChangeAspect="1"/>
          </p:cNvSpPr>
          <p:nvPr>
            <p:ph type="sldImg" idx="2"/>
          </p:nvPr>
        </p:nvSpPr>
        <p:spPr>
          <a:xfrm>
            <a:off x="917575" y="744538"/>
            <a:ext cx="4964113" cy="3722687"/>
          </a:xfrm>
          <a:prstGeom prst="rect">
            <a:avLst/>
          </a:prstGeom>
          <a:noFill/>
          <a:ln w="12700">
            <a:solidFill>
              <a:prstClr val="black"/>
            </a:solidFill>
          </a:ln>
        </p:spPr>
        <p:txBody>
          <a:bodyPr vert="horz" lIns="91294" tIns="45647" rIns="91294" bIns="45647"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294" tIns="45647" rIns="91294" bIns="456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428584"/>
            <a:ext cx="2945659" cy="496332"/>
          </a:xfrm>
          <a:prstGeom prst="rect">
            <a:avLst/>
          </a:prstGeom>
        </p:spPr>
        <p:txBody>
          <a:bodyPr vert="horz" lIns="91294" tIns="45647" rIns="91294" bIns="45647"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6332"/>
          </a:xfrm>
          <a:prstGeom prst="rect">
            <a:avLst/>
          </a:prstGeom>
        </p:spPr>
        <p:txBody>
          <a:bodyPr vert="horz" lIns="91294" tIns="45647" rIns="91294" bIns="45647" rtlCol="0" anchor="b"/>
          <a:lstStyle>
            <a:lvl1pPr algn="r">
              <a:defRPr sz="1200"/>
            </a:lvl1pPr>
          </a:lstStyle>
          <a:p>
            <a:fld id="{52D2AD70-3D97-45F0-A75C-243E76A7D551}" type="slidenum">
              <a:rPr lang="en-US" smtClean="0"/>
              <a:t>‹#›</a:t>
            </a:fld>
            <a:endParaRPr lang="en-US"/>
          </a:p>
        </p:txBody>
      </p:sp>
    </p:spTree>
    <p:extLst>
      <p:ext uri="{BB962C8B-B14F-4D97-AF65-F5344CB8AC3E}">
        <p14:creationId xmlns:p14="http://schemas.microsoft.com/office/powerpoint/2010/main" val="1024737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2D2AD70-3D97-45F0-A75C-243E76A7D551}" type="slidenum">
              <a:rPr lang="en-US" smtClean="0"/>
              <a:t>1</a:t>
            </a:fld>
            <a:endParaRPr lang="en-US"/>
          </a:p>
        </p:txBody>
      </p:sp>
    </p:spTree>
    <p:extLst>
      <p:ext uri="{BB962C8B-B14F-4D97-AF65-F5344CB8AC3E}">
        <p14:creationId xmlns:p14="http://schemas.microsoft.com/office/powerpoint/2010/main" val="317157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Names in a hat?</a:t>
            </a:r>
          </a:p>
          <a:p>
            <a:r>
              <a:rPr lang="en-GB" baseline="0" dirty="0"/>
              <a:t>Random numbers?</a:t>
            </a:r>
          </a:p>
          <a:p>
            <a:r>
              <a:rPr lang="en-GB" baseline="0" dirty="0"/>
              <a:t>Birthdays?</a:t>
            </a:r>
          </a:p>
          <a:p>
            <a:r>
              <a:rPr lang="en-GB" baseline="0" dirty="0"/>
              <a:t>Alphabetical?</a:t>
            </a:r>
          </a:p>
          <a:p>
            <a:r>
              <a:rPr lang="en-GB" baseline="0" dirty="0"/>
              <a:t>Make sure they have half of each.</a:t>
            </a:r>
          </a:p>
        </p:txBody>
      </p:sp>
      <p:sp>
        <p:nvSpPr>
          <p:cNvPr id="4" name="Slide Number Placeholder 3"/>
          <p:cNvSpPr>
            <a:spLocks noGrp="1"/>
          </p:cNvSpPr>
          <p:nvPr>
            <p:ph type="sldNum" sz="quarter" idx="10"/>
          </p:nvPr>
        </p:nvSpPr>
        <p:spPr/>
        <p:txBody>
          <a:bodyPr/>
          <a:lstStyle/>
          <a:p>
            <a:fld id="{52D2AD70-3D97-45F0-A75C-243E76A7D551}" type="slidenum">
              <a:rPr lang="en-US" smtClean="0"/>
              <a:t>11</a:t>
            </a:fld>
            <a:endParaRPr lang="en-US"/>
          </a:p>
        </p:txBody>
      </p:sp>
    </p:spTree>
    <p:extLst>
      <p:ext uri="{BB962C8B-B14F-4D97-AF65-F5344CB8AC3E}">
        <p14:creationId xmlns:p14="http://schemas.microsoft.com/office/powerpoint/2010/main" val="3611207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Show of hands for each treatment arm – check roughly 1:1. HAND</a:t>
            </a:r>
            <a:r>
              <a:rPr lang="en-US" baseline="0" dirty="0"/>
              <a:t> OUT</a:t>
            </a:r>
            <a:r>
              <a:rPr lang="en-US" dirty="0"/>
              <a:t> SWEETS.</a:t>
            </a:r>
          </a:p>
          <a:p>
            <a:r>
              <a:rPr lang="en-US" dirty="0"/>
              <a:t>Run the memory</a:t>
            </a:r>
            <a:r>
              <a:rPr lang="en-US" baseline="0" dirty="0"/>
              <a:t> tasks, need someone (PSI person) to keep time, need to change words every 3 seconds. 30 sec wait before 1 minute of recalling words.</a:t>
            </a:r>
          </a:p>
          <a:p>
            <a:endParaRPr lang="en-US" baseline="0" dirty="0"/>
          </a:p>
          <a:p>
            <a:r>
              <a:rPr lang="en-US" baseline="0" dirty="0"/>
              <a:t>One person needs to start the video and one or two people need to hold up cards with words on.</a:t>
            </a:r>
            <a:endParaRPr lang="en-US" dirty="0"/>
          </a:p>
        </p:txBody>
      </p:sp>
      <p:sp>
        <p:nvSpPr>
          <p:cNvPr id="4" name="Slide Number Placeholder 3"/>
          <p:cNvSpPr>
            <a:spLocks noGrp="1"/>
          </p:cNvSpPr>
          <p:nvPr>
            <p:ph type="sldNum" sz="quarter" idx="10"/>
          </p:nvPr>
        </p:nvSpPr>
        <p:spPr/>
        <p:txBody>
          <a:bodyPr/>
          <a:lstStyle/>
          <a:p>
            <a:fld id="{52D2AD70-3D97-45F0-A75C-243E76A7D551}" type="slidenum">
              <a:rPr lang="en-US" smtClean="0"/>
              <a:t>12</a:t>
            </a:fld>
            <a:endParaRPr lang="en-US"/>
          </a:p>
        </p:txBody>
      </p:sp>
    </p:spTree>
    <p:extLst>
      <p:ext uri="{BB962C8B-B14F-4D97-AF65-F5344CB8AC3E}">
        <p14:creationId xmlns:p14="http://schemas.microsoft.com/office/powerpoint/2010/main" val="121663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need to collect individual results for the observed table, then share with the group so everyone can do the analysis.</a:t>
            </a:r>
          </a:p>
          <a:p>
            <a:r>
              <a:rPr lang="en-US" baseline="0" dirty="0"/>
              <a:t>Ask how to calculate the expected number based on the observed data. </a:t>
            </a:r>
          </a:p>
          <a:p>
            <a:r>
              <a:rPr lang="en-US" baseline="0" dirty="0"/>
              <a:t>Fill in the expected table together</a:t>
            </a:r>
          </a:p>
          <a:p>
            <a:r>
              <a:rPr lang="en-US" baseline="0" dirty="0"/>
              <a:t>When everyone has a value for </a:t>
            </a:r>
            <a:r>
              <a:rPr lang="en-US" baseline="0" dirty="0" err="1"/>
              <a:t>X_obs</a:t>
            </a:r>
            <a:r>
              <a:rPr lang="en-US" baseline="0" dirty="0"/>
              <a:t> move to next slide.</a:t>
            </a:r>
            <a:endParaRPr lang="en-US" dirty="0"/>
          </a:p>
        </p:txBody>
      </p:sp>
      <p:sp>
        <p:nvSpPr>
          <p:cNvPr id="4" name="Slide Number Placeholder 3"/>
          <p:cNvSpPr>
            <a:spLocks noGrp="1"/>
          </p:cNvSpPr>
          <p:nvPr>
            <p:ph type="sldNum" sz="quarter" idx="10"/>
          </p:nvPr>
        </p:nvSpPr>
        <p:spPr/>
        <p:txBody>
          <a:bodyPr/>
          <a:lstStyle/>
          <a:p>
            <a:fld id="{52D2AD70-3D97-45F0-A75C-243E76A7D551}" type="slidenum">
              <a:rPr lang="en-US" smtClean="0"/>
              <a:t>13</a:t>
            </a:fld>
            <a:endParaRPr lang="en-US"/>
          </a:p>
        </p:txBody>
      </p:sp>
    </p:spTree>
    <p:extLst>
      <p:ext uri="{BB962C8B-B14F-4D97-AF65-F5344CB8AC3E}">
        <p14:creationId xmlns:p14="http://schemas.microsoft.com/office/powerpoint/2010/main" val="121663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defTabSz="912937">
                  <a:defRPr/>
                </a:pPr>
                <a:r>
                  <a:rPr lang="en-GB" dirty="0">
                    <a:solidFill>
                      <a:schemeClr val="tx2"/>
                    </a:solidFill>
                  </a:rPr>
                  <a:t>The critical</a:t>
                </a:r>
                <a:r>
                  <a:rPr lang="en-GB" baseline="0" dirty="0">
                    <a:solidFill>
                      <a:schemeClr val="tx2"/>
                    </a:solidFill>
                  </a:rPr>
                  <a:t> region is the area in which we want our result to be that would mean our hypothesis is true. </a:t>
                </a:r>
                <a:endParaRPr lang="en-GB" dirty="0">
                  <a:solidFill>
                    <a:schemeClr val="tx2"/>
                  </a:solidFill>
                </a:endParaRPr>
              </a:p>
              <a:p>
                <a:endParaRPr lang="en-GB" baseline="0" dirty="0"/>
              </a:p>
              <a:p>
                <a:r>
                  <a:rPr lang="en-GB" baseline="0" dirty="0"/>
                  <a:t>If we see a really big X value, what does this imply?</a:t>
                </a:r>
              </a:p>
              <a:p>
                <a:endParaRPr lang="en-GB" baseline="0" dirty="0"/>
              </a:p>
              <a:p>
                <a:r>
                  <a:rPr lang="en-GB" baseline="0" dirty="0"/>
                  <a:t>Explain how we usually take this value to be 0.05 </a:t>
                </a:r>
                <a:r>
                  <a:rPr lang="en-GB" baseline="0" dirty="0" err="1"/>
                  <a:t>ie</a:t>
                </a:r>
                <a:r>
                  <a:rPr lang="en-GB" baseline="0" dirty="0"/>
                  <a:t> 5%. </a:t>
                </a:r>
              </a:p>
              <a:p>
                <a:endParaRPr lang="en-GB" baseline="0"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solidFill>
                      <a:schemeClr val="tx2"/>
                    </a:solidFill>
                  </a:rPr>
                  <a:t>ASK:</a:t>
                </a:r>
                <a:r>
                  <a:rPr lang="en-GB" baseline="0" dirty="0" smtClean="0">
                    <a:solidFill>
                      <a:schemeClr val="tx2"/>
                    </a:solidFill>
                  </a:rPr>
                  <a:t> What would that mean about the size of our </a:t>
                </a:r>
                <a:r>
                  <a:rPr lang="en-GB" i="0">
                    <a:solidFill>
                      <a:schemeClr val="tx2"/>
                    </a:solidFill>
                    <a:latin typeface="Cambria Math"/>
                  </a:rPr>
                  <a:t>𝑋^2</a:t>
                </a:r>
                <a:r>
                  <a:rPr lang="en-GB" dirty="0" smtClean="0">
                    <a:solidFill>
                      <a:schemeClr val="tx2"/>
                    </a:solidFill>
                  </a:rPr>
                  <a:t> </a:t>
                </a:r>
                <a:r>
                  <a:rPr lang="en-GB" dirty="0" smtClean="0">
                    <a:solidFill>
                      <a:schemeClr val="tx2"/>
                    </a:solidFill>
                  </a:rPr>
                  <a:t>value?</a:t>
                </a:r>
                <a:r>
                  <a:rPr lang="en-GB" baseline="0" dirty="0" smtClean="0">
                    <a:solidFill>
                      <a:schemeClr val="tx2"/>
                    </a:solidFill>
                  </a:rPr>
                  <a:t> </a:t>
                </a:r>
                <a:r>
                  <a:rPr lang="en-GB" baseline="0" dirty="0" smtClean="0">
                    <a:solidFill>
                      <a:schemeClr val="tx2"/>
                    </a:solidFill>
                    <a:sym typeface="Wingdings" panose="05000000000000000000" pitchFamily="2" charset="2"/>
                  </a:rPr>
                  <a:t> It would be small.</a:t>
                </a:r>
                <a:endParaRPr lang="en-GB" dirty="0">
                  <a:solidFill>
                    <a:schemeClr val="tx2"/>
                  </a:solidFill>
                </a:endParaRPr>
              </a:p>
              <a:p>
                <a:endParaRPr lang="en-GB" dirty="0" smtClean="0"/>
              </a:p>
              <a:p>
                <a:endParaRPr lang="en-GB" dirty="0" smtClean="0"/>
              </a:p>
              <a:p>
                <a:r>
                  <a:rPr lang="en-GB" dirty="0" smtClean="0"/>
                  <a:t>“This </a:t>
                </a:r>
                <a:r>
                  <a:rPr lang="en-GB" dirty="0" smtClean="0"/>
                  <a:t>image you see here is the Chi Squared distribution.</a:t>
                </a:r>
                <a:r>
                  <a:rPr lang="en-GB" baseline="0" dirty="0" smtClean="0"/>
                  <a:t> For those of you who may not know what a distribution is, it is </a:t>
                </a:r>
                <a:r>
                  <a:rPr lang="en-GB" sz="1200" b="0" i="0" kern="1200" dirty="0" smtClean="0">
                    <a:solidFill>
                      <a:schemeClr val="tx1"/>
                    </a:solidFill>
                    <a:effectLst/>
                    <a:latin typeface="+mn-lt"/>
                    <a:ea typeface="+mn-ea"/>
                    <a:cs typeface="+mn-cs"/>
                  </a:rPr>
                  <a:t>an equation that links each outcome of a statistical experiment with its probability of occurrence. The plot shows the probability</a:t>
                </a:r>
                <a:r>
                  <a:rPr lang="en-GB" sz="1200" b="0" i="0" kern="1200" baseline="0" dirty="0" smtClean="0">
                    <a:solidFill>
                      <a:schemeClr val="tx1"/>
                    </a:solidFill>
                    <a:effectLst/>
                    <a:latin typeface="+mn-lt"/>
                    <a:ea typeface="+mn-ea"/>
                    <a:cs typeface="+mn-cs"/>
                  </a:rPr>
                  <a:t> of an occurrence on the y axis and the occurrence itself along the x.”</a:t>
                </a:r>
                <a:endParaRPr lang="en-GB" dirty="0" smtClean="0"/>
              </a:p>
              <a:p>
                <a:endParaRPr lang="en-GB" dirty="0" smtClean="0"/>
              </a:p>
              <a:p>
                <a:r>
                  <a:rPr lang="en-GB" dirty="0" smtClean="0"/>
                  <a:t>“The</a:t>
                </a:r>
                <a:r>
                  <a:rPr lang="en-GB" baseline="0" dirty="0" smtClean="0"/>
                  <a:t> critical region is the area where we want our result from earlier to end up because it would mean our alternative hypothesis is true. Alpha is the value we retrieved from the probability table”</a:t>
                </a:r>
              </a:p>
              <a:p>
                <a:endParaRPr lang="en-GB" baseline="0" dirty="0" smtClean="0"/>
              </a:p>
              <a:p>
                <a:r>
                  <a:rPr lang="en-GB" strike="sngStrike" baseline="0" dirty="0" smtClean="0"/>
                  <a:t>*it would mean our ALTERNATIVE hypothesis is true</a:t>
                </a:r>
              </a:p>
              <a:p>
                <a:pPr marL="0" marR="0" indent="0" algn="l" defTabSz="914400" rtl="0" eaLnBrk="1" fontAlgn="auto" latinLnBrk="0" hangingPunct="1">
                  <a:lnSpc>
                    <a:spcPct val="100000"/>
                  </a:lnSpc>
                  <a:spcBef>
                    <a:spcPts val="0"/>
                  </a:spcBef>
                  <a:spcAft>
                    <a:spcPts val="0"/>
                  </a:spcAft>
                  <a:buClrTx/>
                  <a:buSzTx/>
                  <a:buFontTx/>
                  <a:buNone/>
                  <a:tabLst/>
                  <a:defRPr/>
                </a:pPr>
                <a:r>
                  <a:rPr lang="en-GB" strike="sngStrike" baseline="0" dirty="0" smtClean="0"/>
                  <a:t>*swap slides 6 and 7?</a:t>
                </a:r>
              </a:p>
              <a:p>
                <a:pPr marL="0" marR="0" indent="0" algn="l" defTabSz="914400" rtl="0" eaLnBrk="1" fontAlgn="auto" latinLnBrk="0" hangingPunct="1">
                  <a:lnSpc>
                    <a:spcPct val="100000"/>
                  </a:lnSpc>
                  <a:spcBef>
                    <a:spcPts val="0"/>
                  </a:spcBef>
                  <a:spcAft>
                    <a:spcPts val="0"/>
                  </a:spcAft>
                  <a:buClrTx/>
                  <a:buSzTx/>
                  <a:buFontTx/>
                  <a:buNone/>
                  <a:tabLst/>
                  <a:defRPr/>
                </a:pPr>
                <a:r>
                  <a:rPr lang="en-GB" strike="sngStrike" baseline="0" dirty="0" smtClean="0"/>
                  <a:t>* Will need more explanation I suspect, most 14yr olds won’t have seen a distribution before</a:t>
                </a:r>
                <a:endParaRPr lang="en-US" strike="sngStrike" dirty="0" smtClean="0"/>
              </a:p>
              <a:p>
                <a:endParaRPr lang="en-GB" baseline="0" dirty="0" smtClean="0"/>
              </a:p>
              <a:p>
                <a:r>
                  <a:rPr lang="en-GB" baseline="0" dirty="0" smtClean="0"/>
                  <a:t>Compare alpha with our calculated result to see if we accept/reject H0 and then discuss further</a:t>
                </a:r>
              </a:p>
              <a:p>
                <a:endParaRPr lang="en-GB" baseline="0" dirty="0" smtClean="0"/>
              </a:p>
            </p:txBody>
          </p:sp>
        </mc:Fallback>
      </mc:AlternateContent>
      <p:sp>
        <p:nvSpPr>
          <p:cNvPr id="4" name="Slide Number Placeholder 3"/>
          <p:cNvSpPr>
            <a:spLocks noGrp="1"/>
          </p:cNvSpPr>
          <p:nvPr>
            <p:ph type="sldNum" sz="quarter" idx="10"/>
          </p:nvPr>
        </p:nvSpPr>
        <p:spPr/>
        <p:txBody>
          <a:bodyPr/>
          <a:lstStyle/>
          <a:p>
            <a:fld id="{52D2AD70-3D97-45F0-A75C-243E76A7D551}" type="slidenum">
              <a:rPr lang="en-US" smtClean="0"/>
              <a:t>14</a:t>
            </a:fld>
            <a:endParaRPr lang="en-US"/>
          </a:p>
        </p:txBody>
      </p:sp>
    </p:spTree>
    <p:extLst>
      <p:ext uri="{BB962C8B-B14F-4D97-AF65-F5344CB8AC3E}">
        <p14:creationId xmlns:p14="http://schemas.microsoft.com/office/powerpoint/2010/main" val="3616376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either together</a:t>
            </a:r>
            <a:r>
              <a:rPr lang="en-US" baseline="0" dirty="0"/>
              <a:t> or in their groups, get one answer for each question.</a:t>
            </a:r>
          </a:p>
          <a:p>
            <a:endParaRPr lang="en-US" baseline="0" dirty="0"/>
          </a:p>
          <a:p>
            <a:r>
              <a:rPr lang="en-US" baseline="0" dirty="0"/>
              <a:t>Answers: Open-label design; Test not reliable(?); Confounding (?) factors; Sample size; Self-recorded data</a:t>
            </a:r>
          </a:p>
          <a:p>
            <a:endParaRPr lang="en-US" baseline="0" dirty="0"/>
          </a:p>
          <a:p>
            <a:r>
              <a:rPr lang="en-US" baseline="0" dirty="0"/>
              <a:t>Relate back to the first workshop which introduced blinding. If blinded, the expectations of the investigators and subjects would not influence the trials results.</a:t>
            </a:r>
          </a:p>
        </p:txBody>
      </p:sp>
      <p:sp>
        <p:nvSpPr>
          <p:cNvPr id="4" name="Slide Number Placeholder 3"/>
          <p:cNvSpPr>
            <a:spLocks noGrp="1"/>
          </p:cNvSpPr>
          <p:nvPr>
            <p:ph type="sldNum" sz="quarter" idx="10"/>
          </p:nvPr>
        </p:nvSpPr>
        <p:spPr/>
        <p:txBody>
          <a:bodyPr/>
          <a:lstStyle/>
          <a:p>
            <a:fld id="{52D2AD70-3D97-45F0-A75C-243E76A7D551}" type="slidenum">
              <a:rPr lang="en-US" smtClean="0"/>
              <a:t>15</a:t>
            </a:fld>
            <a:endParaRPr lang="en-US"/>
          </a:p>
        </p:txBody>
      </p:sp>
    </p:spTree>
    <p:extLst>
      <p:ext uri="{BB962C8B-B14F-4D97-AF65-F5344CB8AC3E}">
        <p14:creationId xmlns:p14="http://schemas.microsoft.com/office/powerpoint/2010/main" val="6103286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52D2AD70-3D97-45F0-A75C-243E76A7D551}" type="slidenum">
              <a:rPr lang="en-US" smtClean="0"/>
              <a:t>16</a:t>
            </a:fld>
            <a:endParaRPr lang="en-US"/>
          </a:p>
        </p:txBody>
      </p:sp>
    </p:spTree>
    <p:extLst>
      <p:ext uri="{BB962C8B-B14F-4D97-AF65-F5344CB8AC3E}">
        <p14:creationId xmlns:p14="http://schemas.microsoft.com/office/powerpoint/2010/main" val="610328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Although we cannot cure AD,</a:t>
            </a:r>
            <a:r>
              <a:rPr lang="en-GB" baseline="0" dirty="0"/>
              <a:t> we are making progress in the fight against it.</a:t>
            </a:r>
          </a:p>
          <a:p>
            <a:r>
              <a:rPr lang="en-GB" baseline="0" dirty="0"/>
              <a:t>For example, at Lilly we have carried out trials which showed that we have found a drug that can reduce mental decline by 34% in AD patients.</a:t>
            </a:r>
          </a:p>
          <a:p>
            <a:r>
              <a:rPr lang="en-GB" baseline="0" dirty="0"/>
              <a:t>The </a:t>
            </a:r>
            <a:r>
              <a:rPr lang="en-GB" baseline="0" dirty="0" err="1"/>
              <a:t>Uni</a:t>
            </a:r>
            <a:r>
              <a:rPr lang="en-GB" baseline="0" dirty="0"/>
              <a:t> of Cambridge have been experimenting on worms and this has lead them to identify possible drugs of AD patients.</a:t>
            </a:r>
          </a:p>
          <a:p>
            <a:r>
              <a:rPr lang="en-GB" baseline="0" dirty="0"/>
              <a:t>Last month, it was reported that a diabetes drug could be used to stop AD.</a:t>
            </a:r>
          </a:p>
          <a:p>
            <a:r>
              <a:rPr lang="en-GB" baseline="0" dirty="0"/>
              <a:t>With so many companies, charities and universities are turning their attention towards AD, so hopefully in the future we will have a cure.</a:t>
            </a:r>
            <a:endParaRPr lang="en-US" dirty="0"/>
          </a:p>
        </p:txBody>
      </p:sp>
      <p:sp>
        <p:nvSpPr>
          <p:cNvPr id="4" name="Slide Number Placeholder 3"/>
          <p:cNvSpPr>
            <a:spLocks noGrp="1"/>
          </p:cNvSpPr>
          <p:nvPr>
            <p:ph type="sldNum" sz="quarter" idx="10"/>
          </p:nvPr>
        </p:nvSpPr>
        <p:spPr/>
        <p:txBody>
          <a:bodyPr/>
          <a:lstStyle/>
          <a:p>
            <a:fld id="{52D2AD70-3D97-45F0-A75C-243E76A7D551}" type="slidenum">
              <a:rPr lang="en-US" smtClean="0"/>
              <a:t>17</a:t>
            </a:fld>
            <a:endParaRPr lang="en-US"/>
          </a:p>
        </p:txBody>
      </p:sp>
    </p:spTree>
    <p:extLst>
      <p:ext uri="{BB962C8B-B14F-4D97-AF65-F5344CB8AC3E}">
        <p14:creationId xmlns:p14="http://schemas.microsoft.com/office/powerpoint/2010/main" val="610328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i="1" dirty="0">
                <a:solidFill>
                  <a:schemeClr val="tx1">
                    <a:lumMod val="50000"/>
                    <a:lumOff val="50000"/>
                  </a:schemeClr>
                </a:solidFill>
              </a:rPr>
              <a:t>Discuss what categorical data is – get examples from students.</a:t>
            </a:r>
          </a:p>
          <a:p>
            <a:r>
              <a:rPr lang="en-GB" sz="1000" i="1" dirty="0">
                <a:solidFill>
                  <a:schemeClr val="tx1">
                    <a:lumMod val="50000"/>
                    <a:lumOff val="50000"/>
                  </a:schemeClr>
                </a:solidFill>
              </a:rPr>
              <a:t>	“Categorical data is information that falls into different categories e.g. gender. Continuous data is the opposite and is often numeric data which isn’t categorised this can be weight, height or age. The two are opposites.”</a:t>
            </a:r>
          </a:p>
          <a:p>
            <a:endParaRPr lang="en-GB" sz="1000" dirty="0"/>
          </a:p>
          <a:p>
            <a:r>
              <a:rPr lang="en-GB" sz="1000" dirty="0"/>
              <a:t>Quick explanation on what a hypothesis is.</a:t>
            </a:r>
          </a:p>
          <a:p>
            <a:r>
              <a:rPr lang="en-GB" sz="1000" dirty="0"/>
              <a:t>	“</a:t>
            </a:r>
            <a:r>
              <a:rPr lang="en-GB" sz="1000" i="1" dirty="0"/>
              <a:t>A proposed explanation made on the basis of a little evidence as a starting point-</a:t>
            </a:r>
          </a:p>
          <a:p>
            <a:r>
              <a:rPr lang="en-GB" sz="1000" dirty="0"/>
              <a:t>	</a:t>
            </a:r>
            <a:r>
              <a:rPr lang="en-GB" sz="1000" i="1" dirty="0"/>
              <a:t>and needs further research to be proved”</a:t>
            </a:r>
            <a:r>
              <a:rPr lang="en-GB" sz="1000" dirty="0"/>
              <a:t>  for example “After school revision sessions influence the exams results of school students”. Although we may have an opinion on whether this hypothesis may or may not be true, we need to do research in order to prove whether it is true. “A starting point for further investigation”.</a:t>
            </a:r>
          </a:p>
          <a:p>
            <a:endParaRPr lang="en-GB" sz="1000" dirty="0"/>
          </a:p>
          <a:p>
            <a:pPr defTabSz="912937">
              <a:defRPr/>
            </a:pPr>
            <a:r>
              <a:rPr lang="en-GB" sz="1000" dirty="0"/>
              <a:t>We are going to use statistics to measure the similarity between a set of observed values and those expected under the assumption that a certain hypothesis is true. So if the observed data is similar to data which would show no drug effect, it would be concluded that there is no drug effect.</a:t>
            </a:r>
          </a:p>
          <a:p>
            <a:endParaRPr lang="en-GB" sz="1000" dirty="0"/>
          </a:p>
          <a:p>
            <a:endParaRPr lang="en-GB" sz="1000" dirty="0"/>
          </a:p>
          <a:p>
            <a:pPr marL="296705" indent="-285293">
              <a:buFont typeface="Arial" panose="020B0604020202020204" pitchFamily="34" charset="0"/>
              <a:buChar char="•"/>
            </a:pPr>
            <a:r>
              <a:rPr lang="en-GB" sz="1000" dirty="0"/>
              <a:t>Fold your arms and look around your table. Ask your neighbours which arm they write with.</a:t>
            </a:r>
          </a:p>
          <a:p>
            <a:pPr marL="296705" indent="-285293">
              <a:buFont typeface="Arial" panose="020B0604020202020204" pitchFamily="34" charset="0"/>
              <a:buChar char="•"/>
            </a:pPr>
            <a:endParaRPr lang="en-GB" sz="1000" dirty="0"/>
          </a:p>
          <a:p>
            <a:pPr marL="296705" indent="-285293">
              <a:buFont typeface="Arial" panose="020B0604020202020204" pitchFamily="34" charset="0"/>
              <a:buChar char="•"/>
            </a:pPr>
            <a:r>
              <a:rPr lang="en-GB" sz="1000" dirty="0"/>
              <a:t>Do you think there is a link between these variables?</a:t>
            </a:r>
          </a:p>
          <a:p>
            <a:pPr marL="296705" indent="-285293">
              <a:buFont typeface="Arial" panose="020B0604020202020204" pitchFamily="34" charset="0"/>
              <a:buChar char="•"/>
            </a:pPr>
            <a:endParaRPr lang="en-GB" sz="1000" dirty="0"/>
          </a:p>
          <a:p>
            <a:pPr marL="296705" indent="-285293">
              <a:buFont typeface="Arial" panose="020B0604020202020204" pitchFamily="34" charset="0"/>
              <a:buChar char="•"/>
            </a:pPr>
            <a:r>
              <a:rPr lang="en-GB" sz="1000" dirty="0"/>
              <a:t>We have collected a this data from 80 people, given on the next slide and your hand-out.</a:t>
            </a:r>
            <a:endParaRPr lang="en-US" sz="1000" dirty="0"/>
          </a:p>
          <a:p>
            <a:endParaRPr lang="en-US" sz="1000" strike="sngStrike" dirty="0"/>
          </a:p>
        </p:txBody>
      </p:sp>
      <p:sp>
        <p:nvSpPr>
          <p:cNvPr id="4" name="Slide Number Placeholder 3"/>
          <p:cNvSpPr>
            <a:spLocks noGrp="1"/>
          </p:cNvSpPr>
          <p:nvPr>
            <p:ph type="sldNum" sz="quarter" idx="10"/>
          </p:nvPr>
        </p:nvSpPr>
        <p:spPr/>
        <p:txBody>
          <a:bodyPr/>
          <a:lstStyle/>
          <a:p>
            <a:fld id="{52D2AD70-3D97-45F0-A75C-243E76A7D551}" type="slidenum">
              <a:rPr lang="en-US" smtClean="0"/>
              <a:t>2</a:t>
            </a:fld>
            <a:endParaRPr lang="en-US"/>
          </a:p>
        </p:txBody>
      </p:sp>
    </p:spTree>
    <p:extLst>
      <p:ext uri="{BB962C8B-B14F-4D97-AF65-F5344CB8AC3E}">
        <p14:creationId xmlns:p14="http://schemas.microsoft.com/office/powerpoint/2010/main" val="1314439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pPr defTabSz="912937">
              <a:defRPr/>
            </a:pPr>
            <a:r>
              <a:rPr lang="en-GB" baseline="0" dirty="0"/>
              <a:t>X^2=2.78 ,  30.08 , 0.05 ,  in the example sheet. (Cut off is 3.8 for 5%) Explain the logic behind step 4 using simplest case of half right on top and half left on top, then say if the proportion of left arm on top people is 20%, and the null was true, how many of the right handed writers would you expect to have their left on top? (</a:t>
            </a:r>
            <a:r>
              <a:rPr lang="en-GB" baseline="0" dirty="0" err="1"/>
              <a:t>ie</a:t>
            </a:r>
            <a:r>
              <a:rPr lang="en-GB" baseline="0" dirty="0"/>
              <a:t> if hand writing hand has nothing to do with which arm goes on top, then we would not expect to see anything different than the population normal).</a:t>
            </a:r>
          </a:p>
          <a:p>
            <a:endParaRPr lang="en-GB" baseline="0" dirty="0"/>
          </a:p>
          <a:p>
            <a:r>
              <a:rPr lang="en-GB" baseline="0" dirty="0"/>
              <a:t>When completing the calculations get the students to call out their answers. </a:t>
            </a:r>
          </a:p>
          <a:p>
            <a:r>
              <a:rPr lang="en-GB" baseline="0" dirty="0"/>
              <a:t>Check that they know about modulus sign.</a:t>
            </a:r>
          </a:p>
          <a:p>
            <a:r>
              <a:rPr lang="en-GB" baseline="0" dirty="0"/>
              <a:t>How can we use the X^2 value?</a:t>
            </a:r>
            <a:r>
              <a:rPr lang="en-GB" baseline="0" dirty="0">
                <a:sym typeface="Wingdings" panose="05000000000000000000" pitchFamily="2" charset="2"/>
              </a:rPr>
              <a:t> next slide</a:t>
            </a:r>
            <a:endParaRPr lang="en-GB" baseline="0" dirty="0"/>
          </a:p>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52D2AD70-3D97-45F0-A75C-243E76A7D551}" type="slidenum">
              <a:rPr lang="en-US" smtClean="0"/>
              <a:t>3</a:t>
            </a:fld>
            <a:endParaRPr lang="en-US"/>
          </a:p>
        </p:txBody>
      </p:sp>
    </p:spTree>
    <p:extLst>
      <p:ext uri="{BB962C8B-B14F-4D97-AF65-F5344CB8AC3E}">
        <p14:creationId xmlns:p14="http://schemas.microsoft.com/office/powerpoint/2010/main" val="714984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Enter data</a:t>
            </a:r>
            <a:r>
              <a:rPr lang="en-GB" baseline="0" dirty="0"/>
              <a:t> in tables. </a:t>
            </a:r>
          </a:p>
          <a:p>
            <a:endParaRPr lang="en-GB" baseline="0" dirty="0"/>
          </a:p>
          <a:p>
            <a:pPr defTabSz="912937">
              <a:defRPr/>
            </a:pPr>
            <a:r>
              <a:rPr lang="en-GB" baseline="0" dirty="0"/>
              <a:t>Explain the logic behind step 4 using simplest case of half right on top and half left on top, then say if the proportion of left arm on top people is 20%, and the null was true, how many of the right handed writers would you expect to have their left on top? (</a:t>
            </a:r>
            <a:r>
              <a:rPr lang="en-GB" baseline="0" dirty="0" err="1"/>
              <a:t>ie</a:t>
            </a:r>
            <a:r>
              <a:rPr lang="en-GB" baseline="0" dirty="0"/>
              <a:t> if hand writing hand has nothing to do with which arm goes on top, then we would not expect to see anything different than the population normal).</a:t>
            </a:r>
          </a:p>
          <a:p>
            <a:endParaRPr lang="en-GB" baseline="0" dirty="0"/>
          </a:p>
          <a:p>
            <a:r>
              <a:rPr lang="en-GB" baseline="0" dirty="0"/>
              <a:t>When completing the calculations get the students to call out their answers. </a:t>
            </a:r>
          </a:p>
          <a:p>
            <a:r>
              <a:rPr lang="en-GB" baseline="0" dirty="0"/>
              <a:t>Check that the know about modulus sign.</a:t>
            </a:r>
          </a:p>
          <a:p>
            <a:r>
              <a:rPr lang="en-GB" baseline="0" dirty="0"/>
              <a:t>How can we use the X^2 value?</a:t>
            </a:r>
            <a:r>
              <a:rPr lang="en-GB" baseline="0" dirty="0">
                <a:sym typeface="Wingdings" panose="05000000000000000000" pitchFamily="2" charset="2"/>
              </a:rPr>
              <a:t> next slide</a:t>
            </a:r>
            <a:endParaRPr lang="en-GB" baseline="0" dirty="0"/>
          </a:p>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52D2AD70-3D97-45F0-A75C-243E76A7D551}" type="slidenum">
              <a:rPr lang="en-US" smtClean="0"/>
              <a:t>4</a:t>
            </a:fld>
            <a:endParaRPr lang="en-US"/>
          </a:p>
        </p:txBody>
      </p:sp>
    </p:spTree>
    <p:extLst>
      <p:ext uri="{BB962C8B-B14F-4D97-AF65-F5344CB8AC3E}">
        <p14:creationId xmlns:p14="http://schemas.microsoft.com/office/powerpoint/2010/main" val="71498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defTabSz="912937">
                  <a:defRPr/>
                </a:pPr>
                <a:r>
                  <a:rPr lang="en-GB" dirty="0">
                    <a:solidFill>
                      <a:schemeClr val="tx2"/>
                    </a:solidFill>
                  </a:rPr>
                  <a:t>The critical</a:t>
                </a:r>
                <a:r>
                  <a:rPr lang="en-GB" baseline="0" dirty="0">
                    <a:solidFill>
                      <a:schemeClr val="tx2"/>
                    </a:solidFill>
                  </a:rPr>
                  <a:t> region is the area in which we want our result to be that would mean our hypothesis is true. </a:t>
                </a:r>
                <a:endParaRPr lang="en-GB" dirty="0">
                  <a:solidFill>
                    <a:schemeClr val="tx2"/>
                  </a:solidFill>
                </a:endParaRPr>
              </a:p>
              <a:p>
                <a:endParaRPr lang="en-GB" baseline="0" dirty="0"/>
              </a:p>
              <a:p>
                <a:r>
                  <a:rPr lang="en-GB" baseline="0" dirty="0"/>
                  <a:t>If we see a really big X value, what does this imply?</a:t>
                </a:r>
              </a:p>
              <a:p>
                <a:endParaRPr lang="en-GB" baseline="0" dirty="0"/>
              </a:p>
              <a:p>
                <a:r>
                  <a:rPr lang="en-GB" baseline="0" dirty="0"/>
                  <a:t>Explain how we usually take this value to be 0.05 </a:t>
                </a:r>
                <a:r>
                  <a:rPr lang="en-GB" baseline="0" dirty="0" err="1"/>
                  <a:t>ie</a:t>
                </a:r>
                <a:r>
                  <a:rPr lang="en-GB" baseline="0" dirty="0"/>
                  <a:t> 5%. </a:t>
                </a:r>
              </a:p>
              <a:p>
                <a:endParaRPr lang="en-GB" baseline="0"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solidFill>
                      <a:schemeClr val="tx2"/>
                    </a:solidFill>
                  </a:rPr>
                  <a:t>ASK:</a:t>
                </a:r>
                <a:r>
                  <a:rPr lang="en-GB" baseline="0" dirty="0" smtClean="0">
                    <a:solidFill>
                      <a:schemeClr val="tx2"/>
                    </a:solidFill>
                  </a:rPr>
                  <a:t> What would that mean about the size of our </a:t>
                </a:r>
                <a:r>
                  <a:rPr lang="en-GB" i="0">
                    <a:solidFill>
                      <a:schemeClr val="tx2"/>
                    </a:solidFill>
                    <a:latin typeface="Cambria Math"/>
                  </a:rPr>
                  <a:t>𝑋^2</a:t>
                </a:r>
                <a:r>
                  <a:rPr lang="en-GB" dirty="0" smtClean="0">
                    <a:solidFill>
                      <a:schemeClr val="tx2"/>
                    </a:solidFill>
                  </a:rPr>
                  <a:t> </a:t>
                </a:r>
                <a:r>
                  <a:rPr lang="en-GB" dirty="0" smtClean="0">
                    <a:solidFill>
                      <a:schemeClr val="tx2"/>
                    </a:solidFill>
                  </a:rPr>
                  <a:t>value?</a:t>
                </a:r>
                <a:r>
                  <a:rPr lang="en-GB" baseline="0" dirty="0" smtClean="0">
                    <a:solidFill>
                      <a:schemeClr val="tx2"/>
                    </a:solidFill>
                  </a:rPr>
                  <a:t> </a:t>
                </a:r>
                <a:r>
                  <a:rPr lang="en-GB" baseline="0" dirty="0" smtClean="0">
                    <a:solidFill>
                      <a:schemeClr val="tx2"/>
                    </a:solidFill>
                    <a:sym typeface="Wingdings" panose="05000000000000000000" pitchFamily="2" charset="2"/>
                  </a:rPr>
                  <a:t> It would be small.</a:t>
                </a:r>
                <a:endParaRPr lang="en-GB" dirty="0">
                  <a:solidFill>
                    <a:schemeClr val="tx2"/>
                  </a:solidFill>
                </a:endParaRPr>
              </a:p>
              <a:p>
                <a:endParaRPr lang="en-GB" dirty="0" smtClean="0"/>
              </a:p>
              <a:p>
                <a:endParaRPr lang="en-GB" dirty="0" smtClean="0"/>
              </a:p>
              <a:p>
                <a:r>
                  <a:rPr lang="en-GB" dirty="0" smtClean="0"/>
                  <a:t>“This </a:t>
                </a:r>
                <a:r>
                  <a:rPr lang="en-GB" dirty="0" smtClean="0"/>
                  <a:t>image you see here is the Chi Squared distribution.</a:t>
                </a:r>
                <a:r>
                  <a:rPr lang="en-GB" baseline="0" dirty="0" smtClean="0"/>
                  <a:t> For those of you who may not know what a distribution is, it is </a:t>
                </a:r>
                <a:r>
                  <a:rPr lang="en-GB" sz="1200" b="0" i="0" kern="1200" dirty="0" smtClean="0">
                    <a:solidFill>
                      <a:schemeClr val="tx1"/>
                    </a:solidFill>
                    <a:effectLst/>
                    <a:latin typeface="+mn-lt"/>
                    <a:ea typeface="+mn-ea"/>
                    <a:cs typeface="+mn-cs"/>
                  </a:rPr>
                  <a:t>an equation that links each outcome of a statistical experiment with its probability of occurrence. The plot shows the probability</a:t>
                </a:r>
                <a:r>
                  <a:rPr lang="en-GB" sz="1200" b="0" i="0" kern="1200" baseline="0" dirty="0" smtClean="0">
                    <a:solidFill>
                      <a:schemeClr val="tx1"/>
                    </a:solidFill>
                    <a:effectLst/>
                    <a:latin typeface="+mn-lt"/>
                    <a:ea typeface="+mn-ea"/>
                    <a:cs typeface="+mn-cs"/>
                  </a:rPr>
                  <a:t> of an occurrence on the y axis and the occurrence itself along the x.”</a:t>
                </a:r>
                <a:endParaRPr lang="en-GB" dirty="0" smtClean="0"/>
              </a:p>
              <a:p>
                <a:endParaRPr lang="en-GB" dirty="0" smtClean="0"/>
              </a:p>
              <a:p>
                <a:r>
                  <a:rPr lang="en-GB" dirty="0" smtClean="0"/>
                  <a:t>“The</a:t>
                </a:r>
                <a:r>
                  <a:rPr lang="en-GB" baseline="0" dirty="0" smtClean="0"/>
                  <a:t> critical region is the area where we want our result from earlier to end up because it would mean our alternative hypothesis is true. Alpha is the value we retrieved from the probability table”</a:t>
                </a:r>
              </a:p>
              <a:p>
                <a:endParaRPr lang="en-GB" baseline="0" dirty="0" smtClean="0"/>
              </a:p>
              <a:p>
                <a:r>
                  <a:rPr lang="en-GB" strike="sngStrike" baseline="0" dirty="0" smtClean="0"/>
                  <a:t>*it would mean our ALTERNATIVE hypothesis is true</a:t>
                </a:r>
              </a:p>
              <a:p>
                <a:pPr marL="0" marR="0" indent="0" algn="l" defTabSz="914400" rtl="0" eaLnBrk="1" fontAlgn="auto" latinLnBrk="0" hangingPunct="1">
                  <a:lnSpc>
                    <a:spcPct val="100000"/>
                  </a:lnSpc>
                  <a:spcBef>
                    <a:spcPts val="0"/>
                  </a:spcBef>
                  <a:spcAft>
                    <a:spcPts val="0"/>
                  </a:spcAft>
                  <a:buClrTx/>
                  <a:buSzTx/>
                  <a:buFontTx/>
                  <a:buNone/>
                  <a:tabLst/>
                  <a:defRPr/>
                </a:pPr>
                <a:r>
                  <a:rPr lang="en-GB" strike="sngStrike" baseline="0" dirty="0" smtClean="0"/>
                  <a:t>*swap slides 6 and 7?</a:t>
                </a:r>
              </a:p>
              <a:p>
                <a:pPr marL="0" marR="0" indent="0" algn="l" defTabSz="914400" rtl="0" eaLnBrk="1" fontAlgn="auto" latinLnBrk="0" hangingPunct="1">
                  <a:lnSpc>
                    <a:spcPct val="100000"/>
                  </a:lnSpc>
                  <a:spcBef>
                    <a:spcPts val="0"/>
                  </a:spcBef>
                  <a:spcAft>
                    <a:spcPts val="0"/>
                  </a:spcAft>
                  <a:buClrTx/>
                  <a:buSzTx/>
                  <a:buFontTx/>
                  <a:buNone/>
                  <a:tabLst/>
                  <a:defRPr/>
                </a:pPr>
                <a:r>
                  <a:rPr lang="en-GB" strike="sngStrike" baseline="0" dirty="0" smtClean="0"/>
                  <a:t>* Will need more explanation I suspect, most 14yr olds won’t have seen a distribution before</a:t>
                </a:r>
                <a:endParaRPr lang="en-US" strike="sngStrike" dirty="0" smtClean="0"/>
              </a:p>
              <a:p>
                <a:endParaRPr lang="en-GB" baseline="0" dirty="0" smtClean="0"/>
              </a:p>
              <a:p>
                <a:r>
                  <a:rPr lang="en-GB" baseline="0" dirty="0" smtClean="0"/>
                  <a:t>Compare alpha with our calculated result to see if we accept/reject H0 and then discuss further</a:t>
                </a:r>
              </a:p>
              <a:p>
                <a:endParaRPr lang="en-GB" baseline="0" dirty="0" smtClean="0"/>
              </a:p>
            </p:txBody>
          </p:sp>
        </mc:Fallback>
      </mc:AlternateContent>
      <p:sp>
        <p:nvSpPr>
          <p:cNvPr id="4" name="Slide Number Placeholder 3"/>
          <p:cNvSpPr>
            <a:spLocks noGrp="1"/>
          </p:cNvSpPr>
          <p:nvPr>
            <p:ph type="sldNum" sz="quarter" idx="10"/>
          </p:nvPr>
        </p:nvSpPr>
        <p:spPr/>
        <p:txBody>
          <a:bodyPr/>
          <a:lstStyle/>
          <a:p>
            <a:fld id="{52D2AD70-3D97-45F0-A75C-243E76A7D551}" type="slidenum">
              <a:rPr lang="en-US" smtClean="0"/>
              <a:t>5</a:t>
            </a:fld>
            <a:endParaRPr lang="en-US"/>
          </a:p>
        </p:txBody>
      </p:sp>
    </p:spTree>
    <p:extLst>
      <p:ext uri="{BB962C8B-B14F-4D97-AF65-F5344CB8AC3E}">
        <p14:creationId xmlns:p14="http://schemas.microsoft.com/office/powerpoint/2010/main" val="612284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 through slide and then</a:t>
            </a:r>
            <a:r>
              <a:rPr lang="en-GB" baseline="0" dirty="0"/>
              <a:t> play video (3 min long).</a:t>
            </a:r>
          </a:p>
          <a:p>
            <a:r>
              <a:rPr lang="en-GB" dirty="0"/>
              <a:t>Alzheimer's disease is a fatal illness that is believed to start with changes in the brain that may begin 20 years or more before symptoms appear.[6] Those changes cause a progressive decline in memory and other aspects of cognition that eventually lead to dementia.</a:t>
            </a:r>
          </a:p>
          <a:p>
            <a:r>
              <a:rPr lang="en-GB" dirty="0"/>
              <a:t>Dementia due to Alzheimer's disease is the most common form of dementia, accounting for 60 to 80 percent of dementia cases.</a:t>
            </a:r>
            <a:r>
              <a:rPr lang="en-GB" baseline="30000" dirty="0"/>
              <a:t>6</a:t>
            </a:r>
            <a:r>
              <a:rPr lang="en-GB" dirty="0"/>
              <a:t> There are currently an estimated 47 million people living with dementia worldwide.</a:t>
            </a:r>
            <a:r>
              <a:rPr lang="en-GB" baseline="30000" dirty="0"/>
              <a:t>7</a:t>
            </a:r>
            <a:r>
              <a:rPr lang="en-GB" dirty="0"/>
              <a:t> The number of people affected by dementia is expected to be nearly 75 million in 2030 and 131 million in 2050.</a:t>
            </a:r>
            <a:r>
              <a:rPr lang="en-GB" baseline="30000" dirty="0"/>
              <a:t>7</a:t>
            </a:r>
            <a:r>
              <a:rPr lang="en-GB" dirty="0"/>
              <a:t> </a:t>
            </a:r>
          </a:p>
          <a:p>
            <a:endParaRPr lang="en-GB" baseline="0" dirty="0"/>
          </a:p>
          <a:p>
            <a:r>
              <a:rPr lang="en-GB" baseline="0" dirty="0"/>
              <a:t>Today we are going to be running an experiment that will be using memory to measure how bad your Alzheimer’s disease is, and using change in memory performance to measure whether our drug is working. Obviously you do not all have AD, so we will be using visual, audio and other brain distracting techniques to mimic what it is like to have AD.</a:t>
            </a:r>
            <a:endParaRPr lang="en-GB" dirty="0"/>
          </a:p>
        </p:txBody>
      </p:sp>
      <p:sp>
        <p:nvSpPr>
          <p:cNvPr id="4" name="Slide Number Placeholder 3"/>
          <p:cNvSpPr>
            <a:spLocks noGrp="1"/>
          </p:cNvSpPr>
          <p:nvPr>
            <p:ph type="sldNum" sz="quarter" idx="10"/>
          </p:nvPr>
        </p:nvSpPr>
        <p:spPr/>
        <p:txBody>
          <a:bodyPr/>
          <a:lstStyle/>
          <a:p>
            <a:fld id="{52D2AD70-3D97-45F0-A75C-243E76A7D551}" type="slidenum">
              <a:rPr lang="en-US" smtClean="0"/>
              <a:t>6</a:t>
            </a:fld>
            <a:endParaRPr lang="en-US"/>
          </a:p>
        </p:txBody>
      </p:sp>
    </p:spTree>
    <p:extLst>
      <p:ext uri="{BB962C8B-B14F-4D97-AF65-F5344CB8AC3E}">
        <p14:creationId xmlns:p14="http://schemas.microsoft.com/office/powerpoint/2010/main" val="3207027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a:t>
            </a:r>
            <a:r>
              <a:rPr lang="en-GB" baseline="0" dirty="0"/>
              <a:t> have chosen to base this workshop around AD as it is a highly topical issue at the moment.</a:t>
            </a:r>
          </a:p>
          <a:p>
            <a:endParaRPr lang="en-GB" baseline="0" dirty="0"/>
          </a:p>
          <a:p>
            <a:r>
              <a:rPr lang="en-GB" baseline="0" dirty="0"/>
              <a:t>News frequently tells us what will put us at greater risk, what will help to prevent AD and the latest medications – most recent was not drinking alcohol will reduce risk of AD and dementia. </a:t>
            </a:r>
          </a:p>
          <a:p>
            <a:endParaRPr lang="en-GB" baseline="0" dirty="0"/>
          </a:p>
          <a:p>
            <a:r>
              <a:rPr lang="en-GB" baseline="0" dirty="0"/>
              <a:t>It is an important issue that needs continued research because: aging pop, no cure….</a:t>
            </a:r>
          </a:p>
          <a:p>
            <a:endParaRPr lang="en-GB" baseline="0" dirty="0"/>
          </a:p>
          <a:p>
            <a:r>
              <a:rPr lang="en-GB" baseline="0" dirty="0"/>
              <a:t>Finish by saying, today we are going to show you how statistics could be used in this area of research.</a:t>
            </a:r>
            <a:endParaRPr lang="en-GB" dirty="0"/>
          </a:p>
        </p:txBody>
      </p:sp>
      <p:sp>
        <p:nvSpPr>
          <p:cNvPr id="4" name="Slide Number Placeholder 3"/>
          <p:cNvSpPr>
            <a:spLocks noGrp="1"/>
          </p:cNvSpPr>
          <p:nvPr>
            <p:ph type="sldNum" sz="quarter" idx="10"/>
          </p:nvPr>
        </p:nvSpPr>
        <p:spPr/>
        <p:txBody>
          <a:bodyPr/>
          <a:lstStyle/>
          <a:p>
            <a:fld id="{52D2AD70-3D97-45F0-A75C-243E76A7D551}" type="slidenum">
              <a:rPr lang="en-US" smtClean="0"/>
              <a:t>7</a:t>
            </a:fld>
            <a:endParaRPr lang="en-US"/>
          </a:p>
        </p:txBody>
      </p:sp>
    </p:spTree>
    <p:extLst>
      <p:ext uri="{BB962C8B-B14F-4D97-AF65-F5344CB8AC3E}">
        <p14:creationId xmlns:p14="http://schemas.microsoft.com/office/powerpoint/2010/main" val="3092737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Explain meaning of</a:t>
            </a:r>
            <a:r>
              <a:rPr lang="en-GB" i="1" baseline="0" dirty="0"/>
              <a:t> endpoint </a:t>
            </a:r>
          </a:p>
          <a:p>
            <a:endParaRPr lang="en-GB" i="1" dirty="0"/>
          </a:p>
          <a:p>
            <a:r>
              <a:rPr lang="en-GB" dirty="0"/>
              <a:t>High score on the test is better. </a:t>
            </a:r>
          </a:p>
          <a:p>
            <a:r>
              <a:rPr lang="en-GB" dirty="0"/>
              <a:t>Negative CFB (briefly explain</a:t>
            </a:r>
            <a:r>
              <a:rPr lang="en-GB" baseline="0" dirty="0"/>
              <a:t> term)</a:t>
            </a:r>
            <a:r>
              <a:rPr lang="en-GB" dirty="0"/>
              <a:t> score would imply that</a:t>
            </a:r>
            <a:r>
              <a:rPr lang="en-GB" baseline="0" dirty="0"/>
              <a:t> the subject did better before the drug. </a:t>
            </a:r>
          </a:p>
          <a:p>
            <a:r>
              <a:rPr lang="en-GB" baseline="0" dirty="0"/>
              <a:t>A positive score would imply their post-treatment score was higher and therefore that the subject did better after taking the drug.</a:t>
            </a:r>
            <a:endParaRPr lang="en-GB" dirty="0"/>
          </a:p>
          <a:p>
            <a:endParaRPr lang="en-GB" baseline="0" dirty="0"/>
          </a:p>
          <a:p>
            <a:r>
              <a:rPr lang="en-GB" baseline="0" dirty="0"/>
              <a:t>Explain open label and allocation ratio. </a:t>
            </a:r>
            <a:endParaRPr lang="en-GB" dirty="0"/>
          </a:p>
        </p:txBody>
      </p:sp>
      <p:sp>
        <p:nvSpPr>
          <p:cNvPr id="4" name="Slide Number Placeholder 3"/>
          <p:cNvSpPr>
            <a:spLocks noGrp="1"/>
          </p:cNvSpPr>
          <p:nvPr>
            <p:ph type="sldNum" sz="quarter" idx="10"/>
          </p:nvPr>
        </p:nvSpPr>
        <p:spPr/>
        <p:txBody>
          <a:bodyPr/>
          <a:lstStyle/>
          <a:p>
            <a:fld id="{52D2AD70-3D97-45F0-A75C-243E76A7D551}" type="slidenum">
              <a:rPr lang="en-US" smtClean="0"/>
              <a:t>8</a:t>
            </a:fld>
            <a:endParaRPr lang="en-US"/>
          </a:p>
        </p:txBody>
      </p:sp>
    </p:spTree>
    <p:extLst>
      <p:ext uri="{BB962C8B-B14F-4D97-AF65-F5344CB8AC3E}">
        <p14:creationId xmlns:p14="http://schemas.microsoft.com/office/powerpoint/2010/main" val="294433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Obviously you</a:t>
            </a:r>
            <a:r>
              <a:rPr lang="en-GB" baseline="0" dirty="0"/>
              <a:t> do not have AD, so we are going to give the illusion of AD by distracting you during your test. </a:t>
            </a:r>
          </a:p>
          <a:p>
            <a:endParaRPr lang="en-GB" baseline="0" dirty="0"/>
          </a:p>
          <a:p>
            <a:r>
              <a:rPr lang="en-GB" i="1" baseline="0" dirty="0"/>
              <a:t>Distracted by watching a video, listening to some music and keeping a balloon up </a:t>
            </a:r>
            <a:endParaRPr lang="en-GB" i="1" dirty="0"/>
          </a:p>
        </p:txBody>
      </p:sp>
      <p:sp>
        <p:nvSpPr>
          <p:cNvPr id="4" name="Slide Number Placeholder 3"/>
          <p:cNvSpPr>
            <a:spLocks noGrp="1"/>
          </p:cNvSpPr>
          <p:nvPr>
            <p:ph type="sldNum" sz="quarter" idx="10"/>
          </p:nvPr>
        </p:nvSpPr>
        <p:spPr/>
        <p:txBody>
          <a:bodyPr/>
          <a:lstStyle/>
          <a:p>
            <a:fld id="{52D2AD70-3D97-45F0-A75C-243E76A7D551}" type="slidenum">
              <a:rPr lang="en-US" smtClean="0"/>
              <a:t>10</a:t>
            </a:fld>
            <a:endParaRPr lang="en-US"/>
          </a:p>
        </p:txBody>
      </p:sp>
    </p:spTree>
    <p:extLst>
      <p:ext uri="{BB962C8B-B14F-4D97-AF65-F5344CB8AC3E}">
        <p14:creationId xmlns:p14="http://schemas.microsoft.com/office/powerpoint/2010/main" val="651204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76BFDE2-42E9-4E03-8B34-815800F658EA}" type="datetimeFigureOut">
              <a:rPr lang="en-US" smtClean="0"/>
              <a:t>11/4/2018</a:t>
            </a:fld>
            <a:endParaRPr lang="en-US"/>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en-US"/>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380ED25B-CE2C-4115-96CA-FEE4DDE2ADFD}" type="slidenum">
              <a:rPr lang="en-US" smtClean="0"/>
              <a:t>‹#›</a:t>
            </a:fld>
            <a:endParaRPr lang="en-US"/>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6BFDE2-42E9-4E03-8B34-815800F658EA}" type="datetimeFigureOut">
              <a:rPr lang="en-US" smtClean="0"/>
              <a:t>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0ED25B-CE2C-4115-96CA-FEE4DDE2ADF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6BFDE2-42E9-4E03-8B34-815800F658EA}" type="datetimeFigureOut">
              <a:rPr lang="en-US" smtClean="0"/>
              <a:t>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096000" y="6356350"/>
            <a:ext cx="762000" cy="365125"/>
          </a:xfrm>
        </p:spPr>
        <p:txBody>
          <a:bodyPr/>
          <a:lstStyle/>
          <a:p>
            <a:fld id="{380ED25B-CE2C-4115-96CA-FEE4DDE2ADFD}" type="slidenum">
              <a:rPr lang="en-US" smtClean="0"/>
              <a:t>‹#›</a:t>
            </a:fld>
            <a:endParaRPr lang="en-US"/>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76BFDE2-42E9-4E03-8B34-815800F658EA}" type="datetimeFigureOut">
              <a:rPr lang="en-US" smtClean="0"/>
              <a:t>11/4/2018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0ED25B-CE2C-4115-96CA-FEE4DDE2ADF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76BFDE2-42E9-4E03-8B34-815800F658EA}" type="datetimeFigureOut">
              <a:rPr lang="en-US" smtClean="0"/>
              <a:t>11/4/2018</a:t>
            </a:fld>
            <a:endParaRPr lang="en-US"/>
          </a:p>
        </p:txBody>
      </p:sp>
      <p:sp>
        <p:nvSpPr>
          <p:cNvPr id="5" name="Footer Placeholder 4"/>
          <p:cNvSpPr>
            <a:spLocks noGrp="1"/>
          </p:cNvSpPr>
          <p:nvPr>
            <p:ph type="ftr" sz="quarter" idx="11"/>
          </p:nvPr>
        </p:nvSpPr>
        <p:spPr>
          <a:xfrm>
            <a:off x="5791200" y="6356350"/>
            <a:ext cx="2895600" cy="365125"/>
          </a:xfrm>
        </p:spPr>
        <p:txBody>
          <a:bodyPr/>
          <a:lstStyle/>
          <a:p>
            <a:endParaRPr lang="en-US"/>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380ED25B-CE2C-4115-96CA-FEE4DDE2ADFD}" type="slidenum">
              <a:rPr lang="en-US" smtClean="0"/>
              <a:t>‹#›</a:t>
            </a:fld>
            <a:endParaRPr lang="en-US"/>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76BFDE2-42E9-4E03-8B34-815800F658EA}" type="datetimeFigureOut">
              <a:rPr lang="en-US" smtClean="0"/>
              <a:t>11/4/2018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0ED25B-CE2C-4115-96CA-FEE4DDE2ADF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76BFDE2-42E9-4E03-8B34-815800F658EA}" type="datetimeFigureOut">
              <a:rPr lang="en-US" smtClean="0"/>
              <a:t>11/4/2018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0ED25B-CE2C-4115-96CA-FEE4DDE2ADF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76BFDE2-42E9-4E03-8B34-815800F658EA}" type="datetimeFigureOut">
              <a:rPr lang="en-US" smtClean="0"/>
              <a:t>11/4/2018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0ED25B-CE2C-4115-96CA-FEE4DDE2ADF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6BFDE2-42E9-4E03-8B34-815800F658EA}" type="datetimeFigureOut">
              <a:rPr lang="en-US" smtClean="0"/>
              <a:t>11/4/2018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0ED25B-CE2C-4115-96CA-FEE4DDE2ADF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76BFDE2-42E9-4E03-8B34-815800F658EA}" type="datetimeFigureOut">
              <a:rPr lang="en-US" smtClean="0"/>
              <a:t>11/4/2018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0ED25B-CE2C-4115-96CA-FEE4DDE2ADFD}"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p:txBody>
          <a:bodyPr/>
          <a:lstStyle/>
          <a:p>
            <a:fld id="{F76BFDE2-42E9-4E03-8B34-815800F658EA}" type="datetimeFigureOut">
              <a:rPr lang="en-US" smtClean="0"/>
              <a:t>11/4/2018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0ED25B-CE2C-4115-96CA-FEE4DDE2ADFD}" type="slidenum">
              <a:rPr lang="en-US" smtClean="0"/>
              <a:t>‹#›</a:t>
            </a:fld>
            <a:endParaRPr lang="en-US"/>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F76BFDE2-42E9-4E03-8B34-815800F658EA}" type="datetimeFigureOut">
              <a:rPr lang="en-US" smtClean="0"/>
              <a:t>11/4/2018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380ED25B-CE2C-4115-96CA-FEE4DDE2ADFD}" type="slidenum">
              <a:rPr lang="en-US" smtClean="0"/>
              <a:t>‹#›</a:t>
            </a:fld>
            <a:endParaRPr lang="en-US"/>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249" r:id="rId1"/>
    <p:sldLayoutId id="2147484250" r:id="rId2"/>
    <p:sldLayoutId id="2147484251" r:id="rId3"/>
    <p:sldLayoutId id="2147484252" r:id="rId4"/>
    <p:sldLayoutId id="2147484253" r:id="rId5"/>
    <p:sldLayoutId id="2147484254" r:id="rId6"/>
    <p:sldLayoutId id="2147484255" r:id="rId7"/>
    <p:sldLayoutId id="2147484256" r:id="rId8"/>
    <p:sldLayoutId id="2147484257" r:id="rId9"/>
    <p:sldLayoutId id="2147484258" r:id="rId10"/>
    <p:sldLayoutId id="2147484259" r:id="rId11"/>
  </p:sldLayoutIdLst>
  <p:txStyles>
    <p:titleStyle>
      <a:lvl1pPr algn="ctr" defTabSz="914400" rtl="0"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hyperlink" Target="http://www.psiweb.org/events/past-events/2014/practical-bayesian-analysi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4.pn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google.it/url?sa=t&amp;rct=j&amp;q=&amp;esrc=s&amp;source=web&amp;cd=1&amp;cad=rja&amp;uact=8&amp;ved=0ahUKEwiEhdafvM_YAhUr7YMKHfm2Ae0QyCkIKjAA&amp;url=https://www.youtube.com/watch?v%3DOPf0YbXqDm0&amp;usg=AOvVaw3-UA4S247g28qcxJExYHBZ" TargetMode="External"/><Relationship Id="rId5" Type="http://schemas.openxmlformats.org/officeDocument/2006/relationships/image" Target="../media/image23.png"/><Relationship Id="rId4" Type="http://schemas.openxmlformats.org/officeDocument/2006/relationships/hyperlink" Target="https://www.google.it/url?sa=t&amp;rct=j&amp;q=&amp;esrc=s&amp;source=web&amp;cd=1&amp;cad=rja&amp;uact=8&amp;ved=0ahUKEwi7p_rFvM_YAhWl3YMKHUnRAckQyCkIKjAA&amp;url=https://www.youtube.com/watch?v%3DnfWlot6h_JM&amp;usg=AOvVaw37Om1TudA9QLJm3lu3AvPY" TargetMode="External"/></Relationships>
</file>

<file path=ppt/slides/_rels/slide13.xml.rels><?xml version="1.0" encoding="UTF-8" standalone="yes"?>
<Relationships xmlns="http://schemas.openxmlformats.org/package/2006/relationships"><Relationship Id="rId8" Type="http://schemas.openxmlformats.org/officeDocument/2006/relationships/oleObject" Target="file:///\\Ye2svr02\ew_stats\migrate\ClinPharm\non%20project%20work\Calc\School%20Event\Workshops\Alzheimers%20workshop\How%20to%20Calculate%20results%20formulas%202.xlsx" TargetMode="External"/><Relationship Id="rId3" Type="http://schemas.openxmlformats.org/officeDocument/2006/relationships/notesSlide" Target="../notesSlides/notesSlide12.xml"/><Relationship Id="rId7" Type="http://schemas.openxmlformats.org/officeDocument/2006/relationships/hyperlink" Target="Alzheimers%20Workshop%20-%20Results%20formula%20sheet.xlsx"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50.png"/><Relationship Id="rId5" Type="http://schemas.openxmlformats.org/officeDocument/2006/relationships/image" Target="../media/image4.png"/><Relationship Id="rId4" Type="http://schemas.openxmlformats.org/officeDocument/2006/relationships/image" Target="../media/image26.png"/><Relationship Id="rId9" Type="http://schemas.openxmlformats.org/officeDocument/2006/relationships/image" Target="../media/image25.wmf"/></Relationships>
</file>

<file path=ppt/slides/_rels/slide14.xml.rels><?xml version="1.0" encoding="UTF-8" standalone="yes"?>
<Relationships xmlns="http://schemas.openxmlformats.org/package/2006/relationships"><Relationship Id="rId8" Type="http://schemas.openxmlformats.org/officeDocument/2006/relationships/image" Target="../media/image260.png"/><Relationship Id="rId3" Type="http://schemas.openxmlformats.org/officeDocument/2006/relationships/image" Target="../media/image26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9.png"/><Relationship Id="rId9"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4.png"/><Relationship Id="rId9"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9Wv9jrk-gXc"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uk/url?sa=i&amp;rct=j&amp;q=&amp;esrc=s&amp;source=images&amp;cd=&amp;cad=rja&amp;uact=8&amp;ved=0CAcQjRxqFQoTCNLOi5nH2MgCFcwEGgodqKUBmQ&amp;url=http://www.leadingage.org/Advice_for_Caregivers_of_People_with_Alzheimers_Disease.aspx&amp;bvm=bv.105841590,d.d2s&amp;psig=AFQjCNGb7Ep0GwelUv95NgcXP6TiwrPTfQ&amp;ust=1445688391615786"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3"/>
            </a:gs>
            <a:gs pos="67000">
              <a:schemeClr val="bg2">
                <a:tint val="90000"/>
                <a:shade val="89000"/>
                <a:satMod val="105000"/>
              </a:schemeClr>
            </a:gs>
            <a:gs pos="58500">
              <a:schemeClr val="bg2">
                <a:tint val="85000"/>
                <a:shade val="89000"/>
                <a:satMod val="105000"/>
              </a:schemeClr>
            </a:gs>
            <a:gs pos="100000">
              <a:schemeClr val="bg2">
                <a:tint val="100000"/>
                <a:shade val="52000"/>
                <a:satMod val="105000"/>
              </a:schemeClr>
            </a:gs>
          </a:gsLst>
          <a:lin ang="36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78437" y="2708920"/>
            <a:ext cx="8686800" cy="2152256"/>
          </a:xfrm>
          <a:solidFill>
            <a:schemeClr val="accent2"/>
          </a:solidFill>
        </p:spPr>
        <p:txBody>
          <a:bodyPr>
            <a:noAutofit/>
          </a:bodyPr>
          <a:lstStyle/>
          <a:p>
            <a:r>
              <a:rPr lang="en-GB" sz="6000" dirty="0">
                <a:latin typeface="+mn-lt"/>
              </a:rPr>
              <a:t>PSI’s Alzheimer's Disease Experiment </a:t>
            </a:r>
            <a:endParaRPr lang="en-US" sz="6000" dirty="0">
              <a:latin typeface="+mn-lt"/>
            </a:endParaRPr>
          </a:p>
        </p:txBody>
      </p:sp>
      <p:pic>
        <p:nvPicPr>
          <p:cNvPr id="4" name="Picture 5" descr="C:\Users\yex8077\AppData\Local\Microsoft\Windows\Temporary Internet Files\Content.IE5\0PP3M2N7\brain-1colo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42754" y="4293096"/>
            <a:ext cx="1322483" cy="100012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psiweb.org/images/default-source/default-album/psi-logo.jpg?sfvrsn=2">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5" y="4077550"/>
            <a:ext cx="1296144" cy="1215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4153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298950405"/>
              </p:ext>
            </p:extLst>
          </p:nvPr>
        </p:nvGraphicFramePr>
        <p:xfrm>
          <a:off x="611560" y="4068842"/>
          <a:ext cx="7992888" cy="2259006"/>
        </p:xfrm>
        <a:graphic>
          <a:graphicData uri="http://schemas.openxmlformats.org/drawingml/2006/table">
            <a:tbl>
              <a:tblPr firstRow="1" bandRow="1">
                <a:tableStyleId>{69012ECD-51FC-41F1-AA8D-1B2483CD663E}</a:tableStyleId>
              </a:tblPr>
              <a:tblGrid>
                <a:gridCol w="1631177">
                  <a:extLst>
                    <a:ext uri="{9D8B030D-6E8A-4147-A177-3AD203B41FA5}">
                      <a16:colId xmlns:a16="http://schemas.microsoft.com/office/drawing/2014/main" val="20000"/>
                    </a:ext>
                  </a:extLst>
                </a:gridCol>
                <a:gridCol w="3078247">
                  <a:extLst>
                    <a:ext uri="{9D8B030D-6E8A-4147-A177-3AD203B41FA5}">
                      <a16:colId xmlns:a16="http://schemas.microsoft.com/office/drawing/2014/main" val="20001"/>
                    </a:ext>
                  </a:extLst>
                </a:gridCol>
                <a:gridCol w="3283464">
                  <a:extLst>
                    <a:ext uri="{9D8B030D-6E8A-4147-A177-3AD203B41FA5}">
                      <a16:colId xmlns:a16="http://schemas.microsoft.com/office/drawing/2014/main" val="20002"/>
                    </a:ext>
                  </a:extLst>
                </a:gridCol>
              </a:tblGrid>
              <a:tr h="648071">
                <a:tc>
                  <a:txBody>
                    <a:bodyPr/>
                    <a:lstStyle/>
                    <a:p>
                      <a:pPr algn="ctr"/>
                      <a:r>
                        <a:rPr lang="en-GB" sz="2000" b="0" dirty="0"/>
                        <a:t>Treatment Group</a:t>
                      </a:r>
                    </a:p>
                  </a:txBody>
                  <a:tcPr anchor="ctr">
                    <a:lnL w="6350" cap="flat" cmpd="sng" algn="ctr">
                      <a:solidFill>
                        <a:schemeClr val="bg2">
                          <a:lumMod val="25000"/>
                        </a:schemeClr>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2">
                          <a:lumMod val="25000"/>
                        </a:schemeClr>
                      </a:solidFill>
                      <a:prstDash val="solid"/>
                      <a:round/>
                      <a:headEnd type="none" w="med" len="med"/>
                      <a:tailEnd type="none" w="med" len="med"/>
                    </a:lnT>
                    <a:lnB w="6350" cap="flat" cmpd="sng" algn="ctr">
                      <a:solidFill>
                        <a:schemeClr val="bg2">
                          <a:lumMod val="25000"/>
                        </a:schemeClr>
                      </a:solidFill>
                      <a:prstDash val="solid"/>
                      <a:round/>
                      <a:headEnd type="none" w="med" len="med"/>
                      <a:tailEnd type="none" w="med" len="med"/>
                    </a:lnB>
                    <a:solidFill>
                      <a:srgbClr val="7030A0"/>
                    </a:solidFill>
                  </a:tcPr>
                </a:tc>
                <a:tc>
                  <a:txBody>
                    <a:bodyPr/>
                    <a:lstStyle/>
                    <a:p>
                      <a:pPr algn="ctr"/>
                      <a:r>
                        <a:rPr lang="en-GB" sz="2000" b="0" baseline="0" dirty="0"/>
                        <a:t>Test 1 </a:t>
                      </a:r>
                    </a:p>
                    <a:p>
                      <a:pPr algn="ctr"/>
                      <a:r>
                        <a:rPr lang="en-GB" sz="1800" b="0" baseline="0" dirty="0"/>
                        <a:t>(Pre-treatment)</a:t>
                      </a:r>
                      <a:endParaRPr lang="en-GB" sz="2000" b="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2">
                          <a:lumMod val="25000"/>
                        </a:schemeClr>
                      </a:solidFill>
                      <a:prstDash val="solid"/>
                      <a:round/>
                      <a:headEnd type="none" w="med" len="med"/>
                      <a:tailEnd type="none" w="med" len="med"/>
                    </a:lnT>
                    <a:lnB w="6350" cap="flat" cmpd="sng" algn="ctr">
                      <a:solidFill>
                        <a:schemeClr val="bg2">
                          <a:lumMod val="25000"/>
                        </a:schemeClr>
                      </a:solidFill>
                      <a:prstDash val="solid"/>
                      <a:round/>
                      <a:headEnd type="none" w="med" len="med"/>
                      <a:tailEnd type="none" w="med" len="med"/>
                    </a:lnB>
                    <a:solidFill>
                      <a:srgbClr val="7030A0"/>
                    </a:solidFill>
                  </a:tcPr>
                </a:tc>
                <a:tc>
                  <a:txBody>
                    <a:bodyPr/>
                    <a:lstStyle/>
                    <a:p>
                      <a:pPr algn="ctr"/>
                      <a:r>
                        <a:rPr lang="en-GB" sz="2000" b="0" dirty="0"/>
                        <a:t>Test 2</a:t>
                      </a:r>
                    </a:p>
                    <a:p>
                      <a:pPr algn="ctr"/>
                      <a:r>
                        <a:rPr lang="en-GB" sz="2000" b="0" dirty="0"/>
                        <a:t> </a:t>
                      </a:r>
                      <a:r>
                        <a:rPr lang="en-GB" sz="1800" b="0" dirty="0"/>
                        <a:t>(Post-treatment)</a:t>
                      </a:r>
                    </a:p>
                  </a:txBody>
                  <a:tcPr>
                    <a:lnL w="6350" cap="flat" cmpd="sng" algn="ctr">
                      <a:solidFill>
                        <a:schemeClr val="bg1"/>
                      </a:solidFill>
                      <a:prstDash val="solid"/>
                      <a:round/>
                      <a:headEnd type="none" w="med" len="med"/>
                      <a:tailEnd type="none" w="med" len="med"/>
                    </a:lnL>
                    <a:lnT w="6350" cap="flat" cmpd="sng" algn="ctr">
                      <a:solidFill>
                        <a:schemeClr val="bg2">
                          <a:lumMod val="25000"/>
                        </a:schemeClr>
                      </a:solidFill>
                      <a:prstDash val="solid"/>
                      <a:round/>
                      <a:headEnd type="none" w="med" len="med"/>
                      <a:tailEnd type="none" w="med" len="med"/>
                    </a:lnT>
                    <a:lnB w="6350" cap="flat" cmpd="sng" algn="ctr">
                      <a:solidFill>
                        <a:schemeClr val="bg2">
                          <a:lumMod val="25000"/>
                        </a:schemeClr>
                      </a:solidFill>
                      <a:prstDash val="solid"/>
                      <a:round/>
                      <a:headEnd type="none" w="med" len="med"/>
                      <a:tailEnd type="none" w="med" len="med"/>
                    </a:lnB>
                    <a:solidFill>
                      <a:srgbClr val="7030A0"/>
                    </a:solidFill>
                  </a:tcPr>
                </a:tc>
                <a:extLst>
                  <a:ext uri="{0D108BD9-81ED-4DB2-BD59-A6C34878D82A}">
                    <a16:rowId xmlns:a16="http://schemas.microsoft.com/office/drawing/2014/main" val="10000"/>
                  </a:ext>
                </a:extLst>
              </a:tr>
              <a:tr h="778983">
                <a:tc>
                  <a:txBody>
                    <a:bodyPr/>
                    <a:lstStyle/>
                    <a:p>
                      <a:pPr algn="ctr"/>
                      <a:r>
                        <a:rPr lang="en-GB" sz="2400" b="1" dirty="0">
                          <a:solidFill>
                            <a:srgbClr val="FF0000"/>
                          </a:solidFill>
                        </a:rPr>
                        <a:t>Placebo</a:t>
                      </a:r>
                    </a:p>
                  </a:txBody>
                  <a:tcPr anchor="ctr">
                    <a:lnL w="6350" cap="flat" cmpd="sng" algn="ctr">
                      <a:solidFill>
                        <a:schemeClr val="bg2">
                          <a:lumMod val="25000"/>
                        </a:schemeClr>
                      </a:solidFill>
                      <a:prstDash val="solid"/>
                      <a:round/>
                      <a:headEnd type="none" w="med" len="med"/>
                      <a:tailEnd type="none" w="med" len="med"/>
                    </a:lnL>
                    <a:lnR w="6350" cap="flat" cmpd="sng" algn="ctr">
                      <a:solidFill>
                        <a:schemeClr val="bg2">
                          <a:lumMod val="25000"/>
                        </a:schemeClr>
                      </a:solidFill>
                      <a:prstDash val="solid"/>
                      <a:round/>
                      <a:headEnd type="none" w="med" len="med"/>
                      <a:tailEnd type="none" w="med" len="med"/>
                    </a:lnR>
                    <a:lnT w="6350" cap="flat" cmpd="sng" algn="ctr">
                      <a:solidFill>
                        <a:schemeClr val="bg2">
                          <a:lumMod val="25000"/>
                        </a:schemeClr>
                      </a:solidFill>
                      <a:prstDash val="solid"/>
                      <a:round/>
                      <a:headEnd type="none" w="med" len="med"/>
                      <a:tailEnd type="none" w="med" len="med"/>
                    </a:lnT>
                    <a:lnB w="6350" cap="flat" cmpd="sng" algn="ctr">
                      <a:solidFill>
                        <a:schemeClr val="bg2">
                          <a:lumMod val="25000"/>
                        </a:schemeClr>
                      </a:solidFill>
                      <a:prstDash val="solid"/>
                      <a:round/>
                      <a:headEnd type="none" w="med" len="med"/>
                      <a:tailEnd type="none" w="med" len="med"/>
                    </a:lnB>
                  </a:tcPr>
                </a:tc>
                <a:tc>
                  <a:txBody>
                    <a:bodyPr/>
                    <a:lstStyle/>
                    <a:p>
                      <a:endParaRPr lang="en-GB" dirty="0"/>
                    </a:p>
                  </a:txBody>
                  <a:tcPr>
                    <a:lnL w="6350" cap="flat" cmpd="sng" algn="ctr">
                      <a:solidFill>
                        <a:schemeClr val="bg2">
                          <a:lumMod val="25000"/>
                        </a:schemeClr>
                      </a:solidFill>
                      <a:prstDash val="solid"/>
                      <a:round/>
                      <a:headEnd type="none" w="med" len="med"/>
                      <a:tailEnd type="none" w="med" len="med"/>
                    </a:lnL>
                    <a:lnR w="6350" cap="flat" cmpd="sng" algn="ctr">
                      <a:solidFill>
                        <a:schemeClr val="bg2">
                          <a:lumMod val="25000"/>
                        </a:schemeClr>
                      </a:solidFill>
                      <a:prstDash val="solid"/>
                      <a:round/>
                      <a:headEnd type="none" w="med" len="med"/>
                      <a:tailEnd type="none" w="med" len="med"/>
                    </a:lnR>
                    <a:lnT w="6350" cap="flat" cmpd="sng" algn="ctr">
                      <a:solidFill>
                        <a:schemeClr val="bg2">
                          <a:lumMod val="25000"/>
                        </a:schemeClr>
                      </a:solidFill>
                      <a:prstDash val="solid"/>
                      <a:round/>
                      <a:headEnd type="none" w="med" len="med"/>
                      <a:tailEnd type="none" w="med" len="med"/>
                    </a:lnT>
                    <a:lnB w="6350" cap="flat" cmpd="sng" algn="ctr">
                      <a:solidFill>
                        <a:schemeClr val="bg2">
                          <a:lumMod val="25000"/>
                        </a:schemeClr>
                      </a:solidFill>
                      <a:prstDash val="solid"/>
                      <a:round/>
                      <a:headEnd type="none" w="med" len="med"/>
                      <a:tailEnd type="none" w="med" len="med"/>
                    </a:lnB>
                  </a:tcPr>
                </a:tc>
                <a:tc>
                  <a:txBody>
                    <a:bodyPr/>
                    <a:lstStyle/>
                    <a:p>
                      <a:endParaRPr lang="en-GB" dirty="0"/>
                    </a:p>
                  </a:txBody>
                  <a:tcPr>
                    <a:lnL w="6350" cap="flat" cmpd="sng" algn="ctr">
                      <a:solidFill>
                        <a:schemeClr val="bg2">
                          <a:lumMod val="25000"/>
                        </a:schemeClr>
                      </a:solidFill>
                      <a:prstDash val="solid"/>
                      <a:round/>
                      <a:headEnd type="none" w="med" len="med"/>
                      <a:tailEnd type="none" w="med" len="med"/>
                    </a:lnL>
                    <a:lnR w="6350" cap="flat" cmpd="sng" algn="ctr">
                      <a:solidFill>
                        <a:schemeClr val="bg2">
                          <a:lumMod val="25000"/>
                        </a:schemeClr>
                      </a:solidFill>
                      <a:prstDash val="solid"/>
                      <a:round/>
                      <a:headEnd type="none" w="med" len="med"/>
                      <a:tailEnd type="none" w="med" len="med"/>
                    </a:lnR>
                    <a:lnT w="6350" cap="flat" cmpd="sng" algn="ctr">
                      <a:solidFill>
                        <a:schemeClr val="bg2">
                          <a:lumMod val="25000"/>
                        </a:schemeClr>
                      </a:solidFill>
                      <a:prstDash val="solid"/>
                      <a:round/>
                      <a:headEnd type="none" w="med" len="med"/>
                      <a:tailEnd type="none" w="med" len="med"/>
                    </a:lnT>
                    <a:lnB w="6350" cap="flat" cmpd="sng" algn="ctr">
                      <a:solidFill>
                        <a:schemeClr val="bg2">
                          <a:lumMod val="25000"/>
                        </a:schemeClr>
                      </a:solidFill>
                      <a:prstDash val="solid"/>
                      <a:round/>
                      <a:headEnd type="none" w="med" len="med"/>
                      <a:tailEnd type="none" w="med" len="med"/>
                    </a:lnB>
                  </a:tcPr>
                </a:tc>
                <a:extLst>
                  <a:ext uri="{0D108BD9-81ED-4DB2-BD59-A6C34878D82A}">
                    <a16:rowId xmlns:a16="http://schemas.microsoft.com/office/drawing/2014/main" val="10001"/>
                  </a:ext>
                </a:extLst>
              </a:tr>
              <a:tr h="778983">
                <a:tc>
                  <a:txBody>
                    <a:bodyPr/>
                    <a:lstStyle/>
                    <a:p>
                      <a:pPr algn="ctr"/>
                      <a:r>
                        <a:rPr lang="en-GB" sz="2400" b="1" dirty="0">
                          <a:solidFill>
                            <a:srgbClr val="0070C0"/>
                          </a:solidFill>
                        </a:rPr>
                        <a:t>Drug</a:t>
                      </a:r>
                    </a:p>
                  </a:txBody>
                  <a:tcPr anchor="ctr">
                    <a:lnL w="6350" cap="flat" cmpd="sng" algn="ctr">
                      <a:solidFill>
                        <a:schemeClr val="bg2">
                          <a:lumMod val="25000"/>
                        </a:schemeClr>
                      </a:solidFill>
                      <a:prstDash val="solid"/>
                      <a:round/>
                      <a:headEnd type="none" w="med" len="med"/>
                      <a:tailEnd type="none" w="med" len="med"/>
                    </a:lnL>
                    <a:lnR w="6350" cap="flat" cmpd="sng" algn="ctr">
                      <a:solidFill>
                        <a:schemeClr val="bg2">
                          <a:lumMod val="25000"/>
                        </a:schemeClr>
                      </a:solidFill>
                      <a:prstDash val="solid"/>
                      <a:round/>
                      <a:headEnd type="none" w="med" len="med"/>
                      <a:tailEnd type="none" w="med" len="med"/>
                    </a:lnR>
                    <a:lnT w="6350" cap="flat" cmpd="sng" algn="ctr">
                      <a:solidFill>
                        <a:schemeClr val="bg2">
                          <a:lumMod val="25000"/>
                        </a:schemeClr>
                      </a:solidFill>
                      <a:prstDash val="solid"/>
                      <a:round/>
                      <a:headEnd type="none" w="med" len="med"/>
                      <a:tailEnd type="none" w="med" len="med"/>
                    </a:lnT>
                    <a:lnB w="6350" cap="flat" cmpd="sng" algn="ctr">
                      <a:solidFill>
                        <a:schemeClr val="bg2">
                          <a:lumMod val="25000"/>
                        </a:schemeClr>
                      </a:solidFill>
                      <a:prstDash val="solid"/>
                      <a:round/>
                      <a:headEnd type="none" w="med" len="med"/>
                      <a:tailEnd type="none" w="med" len="med"/>
                    </a:lnB>
                  </a:tcPr>
                </a:tc>
                <a:tc>
                  <a:txBody>
                    <a:bodyPr/>
                    <a:lstStyle/>
                    <a:p>
                      <a:endParaRPr lang="en-GB" dirty="0"/>
                    </a:p>
                  </a:txBody>
                  <a:tcPr>
                    <a:lnL w="6350" cap="flat" cmpd="sng" algn="ctr">
                      <a:solidFill>
                        <a:schemeClr val="bg2">
                          <a:lumMod val="25000"/>
                        </a:schemeClr>
                      </a:solidFill>
                      <a:prstDash val="solid"/>
                      <a:round/>
                      <a:headEnd type="none" w="med" len="med"/>
                      <a:tailEnd type="none" w="med" len="med"/>
                    </a:lnL>
                    <a:lnR w="6350" cap="flat" cmpd="sng" algn="ctr">
                      <a:solidFill>
                        <a:schemeClr val="bg2">
                          <a:lumMod val="25000"/>
                        </a:schemeClr>
                      </a:solidFill>
                      <a:prstDash val="solid"/>
                      <a:round/>
                      <a:headEnd type="none" w="med" len="med"/>
                      <a:tailEnd type="none" w="med" len="med"/>
                    </a:lnR>
                    <a:lnT w="6350" cap="flat" cmpd="sng" algn="ctr">
                      <a:solidFill>
                        <a:schemeClr val="bg2">
                          <a:lumMod val="25000"/>
                        </a:schemeClr>
                      </a:solidFill>
                      <a:prstDash val="solid"/>
                      <a:round/>
                      <a:headEnd type="none" w="med" len="med"/>
                      <a:tailEnd type="none" w="med" len="med"/>
                    </a:lnT>
                    <a:lnB w="6350" cap="flat" cmpd="sng" algn="ctr">
                      <a:solidFill>
                        <a:schemeClr val="bg2">
                          <a:lumMod val="25000"/>
                        </a:schemeClr>
                      </a:solidFill>
                      <a:prstDash val="solid"/>
                      <a:round/>
                      <a:headEnd type="none" w="med" len="med"/>
                      <a:tailEnd type="none" w="med" len="med"/>
                    </a:lnB>
                  </a:tcPr>
                </a:tc>
                <a:tc>
                  <a:txBody>
                    <a:bodyPr/>
                    <a:lstStyle/>
                    <a:p>
                      <a:endParaRPr lang="en-GB" dirty="0"/>
                    </a:p>
                  </a:txBody>
                  <a:tcPr>
                    <a:lnL w="6350" cap="flat" cmpd="sng" algn="ctr">
                      <a:solidFill>
                        <a:schemeClr val="bg2">
                          <a:lumMod val="25000"/>
                        </a:schemeClr>
                      </a:solidFill>
                      <a:prstDash val="solid"/>
                      <a:round/>
                      <a:headEnd type="none" w="med" len="med"/>
                      <a:tailEnd type="none" w="med" len="med"/>
                    </a:lnL>
                    <a:lnR w="6350" cap="flat" cmpd="sng" algn="ctr">
                      <a:solidFill>
                        <a:schemeClr val="bg2">
                          <a:lumMod val="25000"/>
                        </a:schemeClr>
                      </a:solidFill>
                      <a:prstDash val="solid"/>
                      <a:round/>
                      <a:headEnd type="none" w="med" len="med"/>
                      <a:tailEnd type="none" w="med" len="med"/>
                    </a:lnR>
                    <a:lnT w="6350" cap="flat" cmpd="sng" algn="ctr">
                      <a:solidFill>
                        <a:schemeClr val="bg2">
                          <a:lumMod val="25000"/>
                        </a:schemeClr>
                      </a:solidFill>
                      <a:prstDash val="solid"/>
                      <a:round/>
                      <a:headEnd type="none" w="med" len="med"/>
                      <a:tailEnd type="none" w="med" len="med"/>
                    </a:lnT>
                    <a:lnB w="6350" cap="flat" cmpd="sng" algn="ctr">
                      <a:solidFill>
                        <a:schemeClr val="bg2">
                          <a:lumMod val="25000"/>
                        </a:schemeClr>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pic>
        <p:nvPicPr>
          <p:cNvPr id="9" name="Picture 2" descr="C:\Users\yex8077\AppData\Local\Microsoft\Windows\Temporary Internet Files\Content.IE5\0PP3M2N7\Man-listening-to-Gramophone-201410165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6573" y="4835253"/>
            <a:ext cx="664914" cy="6649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yex8077\AppData\Local\Microsoft\Windows\Temporary Internet Files\Content.IE5\HEEFSEXY\young-girl-watching-tv-thumb1030299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65263" y="5589240"/>
            <a:ext cx="679392" cy="67939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a:latin typeface="+mn-lt"/>
              </a:rPr>
              <a:t>Memory test</a:t>
            </a:r>
            <a:endParaRPr lang="en-US" dirty="0">
              <a:latin typeface="+mn-lt"/>
            </a:endParaRPr>
          </a:p>
        </p:txBody>
      </p:sp>
      <p:pic>
        <p:nvPicPr>
          <p:cNvPr id="4" name="Picture 5" descr="C:\Users\yex8077\AppData\Local\Microsoft\Windows\Temporary Internet Files\Content.IE5\0PP3M2N7\brain-1color[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29020" y="6179967"/>
            <a:ext cx="756459" cy="57207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yex8077\AppData\Local\Microsoft\Windows\Temporary Internet Files\Content.IE5\HEEFSEXY\young-girl-watching-tv-thumb1030299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10690" y="4837840"/>
            <a:ext cx="679392" cy="6793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C:\Users\yex8077\AppData\Local\Microsoft\Windows\Temporary Internet Files\Content.IE5\0PP3M2N7\Man-listening-to-Gramophone-201410165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3110" y="5607301"/>
            <a:ext cx="664914" cy="66491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yex8077\AppData\Local\Microsoft\Windows\Temporary Internet Files\Content.IE5\0PP3M2N7\Man-listening-to-Gramophone-201410165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71152" y="4852318"/>
            <a:ext cx="664914" cy="66491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C:\Users\yex8077\AppData\Local\Microsoft\Windows\Temporary Internet Files\Content.IE5\HEEFSEXY\young-girl-watching-tv-thumb1030299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16193" y="4837840"/>
            <a:ext cx="679392" cy="679392"/>
          </a:xfrm>
          <a:prstGeom prst="rect">
            <a:avLst/>
          </a:prstGeom>
          <a:noFill/>
          <a:extLst>
            <a:ext uri="{909E8E84-426E-40DD-AFC4-6F175D3DCCD1}">
              <a14:hiddenFill xmlns:a14="http://schemas.microsoft.com/office/drawing/2010/main">
                <a:solidFill>
                  <a:srgbClr val="FFFFFF"/>
                </a:solidFill>
              </a14:hiddenFill>
            </a:ext>
          </a:extLst>
        </p:spPr>
      </p:pic>
      <p:sp>
        <p:nvSpPr>
          <p:cNvPr id="14" name="Plus 13"/>
          <p:cNvSpPr/>
          <p:nvPr/>
        </p:nvSpPr>
        <p:spPr>
          <a:xfrm>
            <a:off x="3594998" y="4870111"/>
            <a:ext cx="288032" cy="339696"/>
          </a:xfrm>
          <a:prstGeom prst="mathPlus">
            <a:avLst>
              <a:gd name="adj1" fmla="val 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23" name="Plus 22"/>
          <p:cNvSpPr/>
          <p:nvPr/>
        </p:nvSpPr>
        <p:spPr>
          <a:xfrm>
            <a:off x="3618556" y="5715910"/>
            <a:ext cx="288032" cy="339696"/>
          </a:xfrm>
          <a:prstGeom prst="mathPlus">
            <a:avLst>
              <a:gd name="adj1" fmla="val 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24" name="Plus 23"/>
          <p:cNvSpPr/>
          <p:nvPr/>
        </p:nvSpPr>
        <p:spPr>
          <a:xfrm>
            <a:off x="6282703" y="4891093"/>
            <a:ext cx="288032" cy="339696"/>
          </a:xfrm>
          <a:prstGeom prst="mathPlus">
            <a:avLst>
              <a:gd name="adj1" fmla="val 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25" name="Plus 24"/>
          <p:cNvSpPr/>
          <p:nvPr/>
        </p:nvSpPr>
        <p:spPr>
          <a:xfrm>
            <a:off x="7538185" y="4894553"/>
            <a:ext cx="288032" cy="339696"/>
          </a:xfrm>
          <a:prstGeom prst="mathPlus">
            <a:avLst>
              <a:gd name="adj1" fmla="val 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27" name="TextBox 26"/>
          <p:cNvSpPr txBox="1"/>
          <p:nvPr/>
        </p:nvSpPr>
        <p:spPr>
          <a:xfrm>
            <a:off x="556572" y="1700808"/>
            <a:ext cx="8428907" cy="1754326"/>
          </a:xfrm>
          <a:prstGeom prst="rect">
            <a:avLst/>
          </a:prstGeom>
          <a:noFill/>
        </p:spPr>
        <p:txBody>
          <a:bodyPr wrap="square" rtlCol="0">
            <a:spAutoFit/>
          </a:bodyPr>
          <a:lstStyle/>
          <a:p>
            <a:r>
              <a:rPr lang="en-GB" sz="2800" b="1" dirty="0">
                <a:solidFill>
                  <a:schemeClr val="tx2"/>
                </a:solidFill>
              </a:rPr>
              <a:t>Memory Test</a:t>
            </a:r>
          </a:p>
          <a:p>
            <a:pPr marL="285750" indent="-285750">
              <a:buFont typeface="Arial" panose="020B0604020202020204" pitchFamily="34" charset="0"/>
              <a:buChar char="•"/>
            </a:pPr>
            <a:r>
              <a:rPr lang="en-GB" sz="2000" dirty="0"/>
              <a:t>You will be shown 20 words.</a:t>
            </a:r>
          </a:p>
          <a:p>
            <a:pPr marL="285750" indent="-285750">
              <a:buFont typeface="Arial" panose="020B0604020202020204" pitchFamily="34" charset="0"/>
              <a:buChar char="•"/>
            </a:pPr>
            <a:r>
              <a:rPr lang="en-GB" sz="2000" dirty="0"/>
              <a:t>When the music stops, you will then have 1 minute to write down as many words as possible.</a:t>
            </a:r>
          </a:p>
          <a:p>
            <a:pPr marL="285750" indent="-285750">
              <a:buFont typeface="Arial" panose="020B0604020202020204" pitchFamily="34" charset="0"/>
              <a:buChar char="•"/>
            </a:pPr>
            <a:r>
              <a:rPr lang="en-GB" sz="2000" dirty="0"/>
              <a:t>You will take two memory tests: before and after taking the “treatment”.</a:t>
            </a:r>
            <a:endParaRPr lang="en-GB" sz="1600" dirty="0"/>
          </a:p>
        </p:txBody>
      </p:sp>
      <p:pic>
        <p:nvPicPr>
          <p:cNvPr id="1026" name="Picture 2" descr="C:\Users\c237910\AppData\Local\Microsoft\Windows\Temporary Internet Files\Content.IE5\9CPNL918\red-balloon-clipart[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26285"/>
          <a:stretch/>
        </p:blipFill>
        <p:spPr bwMode="auto">
          <a:xfrm>
            <a:off x="7826217" y="4796154"/>
            <a:ext cx="634215" cy="704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1215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a:latin typeface="+mn-lt"/>
              </a:rPr>
              <a:t>Randomisation</a:t>
            </a:r>
            <a:endParaRPr lang="en-US" dirty="0">
              <a:latin typeface="+mn-lt"/>
            </a:endParaRPr>
          </a:p>
        </p:txBody>
      </p:sp>
      <p:sp>
        <p:nvSpPr>
          <p:cNvPr id="3" name="Content Placeholder 2"/>
          <p:cNvSpPr>
            <a:spLocks noGrp="1"/>
          </p:cNvSpPr>
          <p:nvPr>
            <p:ph idx="1"/>
          </p:nvPr>
        </p:nvSpPr>
        <p:spPr>
          <a:xfrm>
            <a:off x="469776" y="1906703"/>
            <a:ext cx="7988424" cy="4246476"/>
          </a:xfrm>
        </p:spPr>
        <p:txBody>
          <a:bodyPr>
            <a:normAutofit/>
          </a:bodyPr>
          <a:lstStyle/>
          <a:p>
            <a:pPr>
              <a:buFont typeface="Arial" panose="020B0604020202020204" pitchFamily="34" charset="0"/>
              <a:buChar char="•"/>
            </a:pPr>
            <a:r>
              <a:rPr lang="en-US" sz="2800" dirty="0"/>
              <a:t>Why do we </a:t>
            </a:r>
            <a:r>
              <a:rPr lang="en-US" sz="2800" dirty="0" err="1"/>
              <a:t>randomise</a:t>
            </a:r>
            <a:r>
              <a:rPr lang="en-US" sz="2800" dirty="0"/>
              <a:t> subjects?</a:t>
            </a:r>
          </a:p>
          <a:p>
            <a:pPr marL="0" indent="0">
              <a:buNone/>
            </a:pPr>
            <a:endParaRPr lang="en-US" sz="2800" dirty="0"/>
          </a:p>
          <a:p>
            <a:pPr marL="0" indent="0">
              <a:buNone/>
            </a:pPr>
            <a:endParaRPr lang="en-US" sz="2800" dirty="0"/>
          </a:p>
          <a:p>
            <a:pPr marL="0" indent="0">
              <a:buNone/>
            </a:pPr>
            <a:endParaRPr lang="en-US" sz="1000" dirty="0"/>
          </a:p>
          <a:p>
            <a:pPr>
              <a:buFont typeface="Arial" panose="020B0604020202020204" pitchFamily="34" charset="0"/>
              <a:buChar char="•"/>
            </a:pPr>
            <a:endParaRPr lang="en-US" sz="2800" dirty="0"/>
          </a:p>
        </p:txBody>
      </p:sp>
      <p:pic>
        <p:nvPicPr>
          <p:cNvPr id="4" name="Picture 5" descr="C:\Users\yex8077\AppData\Local\Microsoft\Windows\Temporary Internet Files\Content.IE5\0PP3M2N7\brain-1colo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43608" y="2564904"/>
            <a:ext cx="6840760" cy="1569660"/>
          </a:xfrm>
          <a:prstGeom prst="rect">
            <a:avLst/>
          </a:prstGeom>
          <a:noFill/>
        </p:spPr>
        <p:txBody>
          <a:bodyPr wrap="square" rtlCol="0">
            <a:spAutoFit/>
          </a:bodyPr>
          <a:lstStyle/>
          <a:p>
            <a:pPr marL="285750" indent="-285750">
              <a:buFont typeface="Franklin Gothic Book" panose="020B0503020102020204" pitchFamily="34" charset="0"/>
              <a:buChar char="―"/>
            </a:pPr>
            <a:r>
              <a:rPr lang="en-GB" sz="2400" dirty="0"/>
              <a:t>Helps to </a:t>
            </a:r>
            <a:r>
              <a:rPr lang="en-GB" sz="2400" b="1" dirty="0">
                <a:solidFill>
                  <a:schemeClr val="bg2">
                    <a:lumMod val="50000"/>
                  </a:schemeClr>
                </a:solidFill>
              </a:rPr>
              <a:t>BALANCE</a:t>
            </a:r>
            <a:r>
              <a:rPr lang="en-GB" sz="2400" dirty="0"/>
              <a:t> subject characteristics between treatment groups. </a:t>
            </a:r>
          </a:p>
          <a:p>
            <a:pPr marL="285750" indent="-285750">
              <a:buFont typeface="Franklin Gothic Book" panose="020B0503020102020204" pitchFamily="34" charset="0"/>
              <a:buChar char="―"/>
            </a:pPr>
            <a:r>
              <a:rPr lang="en-GB" sz="2400" dirty="0"/>
              <a:t>Reduces risk of </a:t>
            </a:r>
            <a:r>
              <a:rPr lang="en-GB" sz="2400" b="1" dirty="0">
                <a:solidFill>
                  <a:schemeClr val="bg2">
                    <a:lumMod val="50000"/>
                  </a:schemeClr>
                </a:solidFill>
              </a:rPr>
              <a:t>BIAS</a:t>
            </a:r>
            <a:r>
              <a:rPr lang="en-GB" sz="2400" dirty="0"/>
              <a:t> – investigators cannot chose who goes on which treatment.</a:t>
            </a:r>
          </a:p>
        </p:txBody>
      </p:sp>
    </p:spTree>
    <p:extLst>
      <p:ext uri="{BB962C8B-B14F-4D97-AF65-F5344CB8AC3E}">
        <p14:creationId xmlns:p14="http://schemas.microsoft.com/office/powerpoint/2010/main" val="183444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latin typeface="+mn-lt"/>
              </a:rPr>
              <a:t>Carry out the experiment</a:t>
            </a:r>
            <a:endParaRPr lang="en-US" dirty="0">
              <a:latin typeface="+mn-lt"/>
            </a:endParaRPr>
          </a:p>
        </p:txBody>
      </p:sp>
      <p:pic>
        <p:nvPicPr>
          <p:cNvPr id="11" name="Picture 5" descr="C:\Users\yex8077\AppData\Local\Microsoft\Windows\Temporary Internet Files\Content.IE5\0PP3M2N7\brain-1colo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98984" y="2492896"/>
            <a:ext cx="8229600" cy="1216583"/>
          </a:xfrm>
        </p:spPr>
        <p:txBody>
          <a:bodyPr>
            <a:normAutofit/>
          </a:bodyPr>
          <a:lstStyle/>
          <a:p>
            <a:pPr marL="0" indent="0">
              <a:buNone/>
            </a:pPr>
            <a:r>
              <a:rPr lang="en-GB" sz="3200" dirty="0"/>
              <a:t>Now you are ready to carry out the experiment.</a:t>
            </a:r>
          </a:p>
        </p:txBody>
      </p:sp>
      <p:pic>
        <p:nvPicPr>
          <p:cNvPr id="1026" name="Picture 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4573" y="3645024"/>
            <a:ext cx="1963737"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475656" y="5620598"/>
            <a:ext cx="2016224" cy="369332"/>
          </a:xfrm>
          <a:prstGeom prst="rect">
            <a:avLst/>
          </a:prstGeom>
          <a:noFill/>
        </p:spPr>
        <p:txBody>
          <a:bodyPr wrap="square" rtlCol="0">
            <a:spAutoFit/>
          </a:bodyPr>
          <a:lstStyle/>
          <a:p>
            <a:r>
              <a:rPr lang="en-GB" dirty="0"/>
              <a:t>Pre-treatment test</a:t>
            </a:r>
          </a:p>
        </p:txBody>
      </p:sp>
      <p:pic>
        <p:nvPicPr>
          <p:cNvPr id="8" name="Picture 2" descr="C:\Users\c197483\AppData\Local\Microsoft\Windows\Temporary Internet Files\Content.IE5\GZR1JFMA\clapperboard-162084_640[1].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53914" y="3645074"/>
            <a:ext cx="1959987" cy="181605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940152" y="5620598"/>
            <a:ext cx="2592288" cy="369332"/>
          </a:xfrm>
          <a:prstGeom prst="rect">
            <a:avLst/>
          </a:prstGeom>
          <a:noFill/>
        </p:spPr>
        <p:txBody>
          <a:bodyPr wrap="square" rtlCol="0">
            <a:spAutoFit/>
          </a:bodyPr>
          <a:lstStyle/>
          <a:p>
            <a:r>
              <a:rPr lang="en-GB" dirty="0"/>
              <a:t>Post-treatment test</a:t>
            </a:r>
          </a:p>
        </p:txBody>
      </p:sp>
    </p:spTree>
    <p:extLst>
      <p:ext uri="{BB962C8B-B14F-4D97-AF65-F5344CB8AC3E}">
        <p14:creationId xmlns:p14="http://schemas.microsoft.com/office/powerpoint/2010/main" val="37265863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7E6981-078B-49C3-8D9B-156DEC260879}"/>
              </a:ext>
            </a:extLst>
          </p:cNvPr>
          <p:cNvPicPr>
            <a:picLocks noChangeAspect="1"/>
          </p:cNvPicPr>
          <p:nvPr/>
        </p:nvPicPr>
        <p:blipFill>
          <a:blip r:embed="rId4"/>
          <a:stretch>
            <a:fillRect/>
          </a:stretch>
        </p:blipFill>
        <p:spPr>
          <a:xfrm>
            <a:off x="131849" y="1621756"/>
            <a:ext cx="4747930" cy="2455316"/>
          </a:xfrm>
          <a:prstGeom prst="rect">
            <a:avLst/>
          </a:prstGeom>
        </p:spPr>
      </p:pic>
      <p:sp>
        <p:nvSpPr>
          <p:cNvPr id="2" name="Title 1"/>
          <p:cNvSpPr>
            <a:spLocks noGrp="1"/>
          </p:cNvSpPr>
          <p:nvPr>
            <p:ph type="title"/>
          </p:nvPr>
        </p:nvSpPr>
        <p:spPr/>
        <p:txBody>
          <a:bodyPr>
            <a:normAutofit/>
          </a:bodyPr>
          <a:lstStyle/>
          <a:p>
            <a:r>
              <a:rPr lang="en-GB" dirty="0">
                <a:latin typeface="+mn-lt"/>
              </a:rPr>
              <a:t>Calculating our results</a:t>
            </a:r>
            <a:endParaRPr lang="en-US" dirty="0">
              <a:latin typeface="+mn-lt"/>
            </a:endParaRPr>
          </a:p>
        </p:txBody>
      </p:sp>
      <p:pic>
        <p:nvPicPr>
          <p:cNvPr id="11" name="Picture 5" descr="C:\Users\yex8077\AppData\Local\Microsoft\Windows\Temporary Internet Files\Content.IE5\0PP3M2N7\brain-1color[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5" name="TextBox 14"/>
              <p:cNvSpPr txBox="1"/>
              <p:nvPr/>
            </p:nvSpPr>
            <p:spPr>
              <a:xfrm>
                <a:off x="4932789" y="2133617"/>
                <a:ext cx="4032448" cy="523220"/>
              </a:xfrm>
              <a:prstGeom prst="rect">
                <a:avLst/>
              </a:prstGeom>
              <a:noFill/>
            </p:spPr>
            <p:txBody>
              <a:bodyPr wrap="square" rtlCol="0">
                <a:spAutoFit/>
              </a:bodyPr>
              <a:lstStyle/>
              <a:p>
                <a:r>
                  <a:rPr lang="en-GB" sz="2800" dirty="0"/>
                  <a:t>What is our value of </a:t>
                </a:r>
                <a14:m>
                  <m:oMath xmlns:m="http://schemas.openxmlformats.org/officeDocument/2006/math">
                    <m:r>
                      <a:rPr lang="en-GB" sz="2800" b="0" i="1" smtClean="0">
                        <a:latin typeface="Cambria Math"/>
                      </a:rPr>
                      <m:t>𝑋</m:t>
                    </m:r>
                  </m:oMath>
                </a14:m>
                <a:r>
                  <a:rPr lang="en-GB" sz="2800" b="0" i="0" dirty="0">
                    <a:latin typeface="Cambria Math"/>
                  </a:rPr>
                  <a:t> ?</a:t>
                </a:r>
              </a:p>
            </p:txBody>
          </p:sp>
        </mc:Choice>
        <mc:Fallback xmlns="">
          <p:sp>
            <p:nvSpPr>
              <p:cNvPr id="15" name="TextBox 14"/>
              <p:cNvSpPr txBox="1">
                <a:spLocks noRot="1" noChangeAspect="1" noMove="1" noResize="1" noEditPoints="1" noAdjustHandles="1" noChangeArrowheads="1" noChangeShapeType="1" noTextEdit="1"/>
              </p:cNvSpPr>
              <p:nvPr/>
            </p:nvSpPr>
            <p:spPr>
              <a:xfrm>
                <a:off x="4932789" y="2133617"/>
                <a:ext cx="4032448" cy="523220"/>
              </a:xfrm>
              <a:prstGeom prst="rect">
                <a:avLst/>
              </a:prstGeom>
              <a:blipFill>
                <a:blip r:embed="rId6"/>
                <a:stretch>
                  <a:fillRect l="-3021" t="-11628" b="-32558"/>
                </a:stretch>
              </a:blipFill>
            </p:spPr>
            <p:txBody>
              <a:bodyPr/>
              <a:lstStyle/>
              <a:p>
                <a:r>
                  <a:rPr lang="en-GB">
                    <a:noFill/>
                  </a:rPr>
                  <a:t> </a:t>
                </a:r>
              </a:p>
            </p:txBody>
          </p:sp>
        </mc:Fallback>
      </mc:AlternateContent>
      <p:graphicFrame>
        <p:nvGraphicFramePr>
          <p:cNvPr id="5" name="Object 4">
            <a:hlinkClick r:id="rId7" action="ppaction://hlinkfile"/>
          </p:cNvPr>
          <p:cNvGraphicFramePr>
            <a:graphicFrameLocks noChangeAspect="1"/>
          </p:cNvGraphicFramePr>
          <p:nvPr>
            <p:extLst>
              <p:ext uri="{D42A27DB-BD31-4B8C-83A1-F6EECF244321}">
                <p14:modId xmlns:p14="http://schemas.microsoft.com/office/powerpoint/2010/main" val="2787443773"/>
              </p:ext>
            </p:extLst>
          </p:nvPr>
        </p:nvGraphicFramePr>
        <p:xfrm>
          <a:off x="7672607" y="5393779"/>
          <a:ext cx="914400" cy="771525"/>
        </p:xfrm>
        <a:graphic>
          <a:graphicData uri="http://schemas.openxmlformats.org/presentationml/2006/ole">
            <mc:AlternateContent xmlns:mc="http://schemas.openxmlformats.org/markup-compatibility/2006">
              <mc:Choice xmlns:v="urn:schemas-microsoft-com:vml" Requires="v">
                <p:oleObj spid="_x0000_s1067" name="Worksheet" showAsIcon="1" r:id="rId8" imgW="914400" imgH="771480" progId="Excel.Sheet.12">
                  <p:link updateAutomatic="1"/>
                </p:oleObj>
              </mc:Choice>
              <mc:Fallback>
                <p:oleObj name="Worksheet" showAsIcon="1" r:id="rId8" imgW="914400" imgH="771480" progId="Excel.Sheet.12">
                  <p:link updateAutomatic="1"/>
                  <p:pic>
                    <p:nvPicPr>
                      <p:cNvPr id="0" name=""/>
                      <p:cNvPicPr/>
                      <p:nvPr/>
                    </p:nvPicPr>
                    <p:blipFill>
                      <a:blip r:embed="rId9"/>
                      <a:stretch>
                        <a:fillRect/>
                      </a:stretch>
                    </p:blipFill>
                    <p:spPr>
                      <a:xfrm>
                        <a:off x="7672607" y="5393779"/>
                        <a:ext cx="914400" cy="771525"/>
                      </a:xfrm>
                      <a:prstGeom prst="rect">
                        <a:avLst/>
                      </a:prstGeom>
                    </p:spPr>
                  </p:pic>
                </p:oleObj>
              </mc:Fallback>
            </mc:AlternateContent>
          </a:graphicData>
        </a:graphic>
      </p:graphicFrame>
      <p:cxnSp>
        <p:nvCxnSpPr>
          <p:cNvPr id="6" name="Straight Arrow Connector 5"/>
          <p:cNvCxnSpPr>
            <a:cxnSpLocks/>
          </p:cNvCxnSpPr>
          <p:nvPr/>
        </p:nvCxnSpPr>
        <p:spPr>
          <a:xfrm flipH="1" flipV="1">
            <a:off x="2555776" y="3429000"/>
            <a:ext cx="144016" cy="1368152"/>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1619672" y="4797152"/>
            <a:ext cx="3456384" cy="1877968"/>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How many people on the </a:t>
            </a:r>
            <a:r>
              <a:rPr lang="en-GB" dirty="0">
                <a:solidFill>
                  <a:srgbClr val="21B2C8"/>
                </a:solidFill>
              </a:rPr>
              <a:t>Blue Treatment</a:t>
            </a:r>
            <a:r>
              <a:rPr lang="en-GB" dirty="0">
                <a:solidFill>
                  <a:schemeClr val="tx1"/>
                </a:solidFill>
              </a:rPr>
              <a:t> did better or the same on the second test?</a:t>
            </a:r>
          </a:p>
        </p:txBody>
      </p:sp>
      <p:cxnSp>
        <p:nvCxnSpPr>
          <p:cNvPr id="14" name="Straight Arrow Connector 13"/>
          <p:cNvCxnSpPr>
            <a:cxnSpLocks/>
            <a:stCxn id="16" idx="1"/>
          </p:cNvCxnSpPr>
          <p:nvPr/>
        </p:nvCxnSpPr>
        <p:spPr>
          <a:xfrm flipH="1" flipV="1">
            <a:off x="2699792" y="2906939"/>
            <a:ext cx="2793619" cy="671442"/>
          </a:xfrm>
          <a:prstGeom prst="straightConnector1">
            <a:avLst/>
          </a:prstGeom>
          <a:ln w="38100">
            <a:solidFill>
              <a:srgbClr val="9E5ECE"/>
            </a:solidFill>
            <a:tailEnd type="triangle"/>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5000654" y="3341460"/>
            <a:ext cx="3364754" cy="1617798"/>
          </a:xfrm>
          <a:prstGeom prst="ellipse">
            <a:avLst/>
          </a:prstGeom>
          <a:noFill/>
          <a:ln w="38100">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How many people on the </a:t>
            </a:r>
            <a:r>
              <a:rPr lang="en-GB" dirty="0">
                <a:solidFill>
                  <a:srgbClr val="21B2C8"/>
                </a:solidFill>
              </a:rPr>
              <a:t>Blue Treatment</a:t>
            </a:r>
            <a:r>
              <a:rPr lang="en-GB" dirty="0">
                <a:solidFill>
                  <a:schemeClr val="tx1"/>
                </a:solidFill>
              </a:rPr>
              <a:t> did better on the first test?</a:t>
            </a:r>
          </a:p>
        </p:txBody>
      </p:sp>
    </p:spTree>
    <p:extLst>
      <p:ext uri="{BB962C8B-B14F-4D97-AF65-F5344CB8AC3E}">
        <p14:creationId xmlns:p14="http://schemas.microsoft.com/office/powerpoint/2010/main" val="1154446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latin typeface="+mn-lt"/>
              </a:rPr>
              <a:t>Interpreting our results</a:t>
            </a:r>
            <a:endParaRPr lang="en-US" dirty="0">
              <a:latin typeface="+mn-lt"/>
            </a:endParaRPr>
          </a:p>
        </p:txBody>
      </p:sp>
      <mc:AlternateContent xmlns:mc="http://schemas.openxmlformats.org/markup-compatibility/2006" xmlns:a14="http://schemas.microsoft.com/office/drawing/2010/main">
        <mc:Choice Requires="a14">
          <p:sp>
            <p:nvSpPr>
              <p:cNvPr id="12" name="Rectangle 11"/>
              <p:cNvSpPr/>
              <p:nvPr/>
            </p:nvSpPr>
            <p:spPr>
              <a:xfrm>
                <a:off x="457200" y="1666171"/>
                <a:ext cx="8334944" cy="13690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marL="342900" indent="-342900">
                  <a:buFont typeface="Arial" panose="020B0604020202020204" pitchFamily="34" charset="0"/>
                  <a:buChar char="•"/>
                </a:pPr>
                <a:r>
                  <a:rPr lang="en-GB" sz="2000" dirty="0"/>
                  <a:t>How strong the evidence is that taking the drug is related to memory function? </a:t>
                </a:r>
              </a:p>
              <a:p>
                <a:pPr marL="342900" indent="-342900">
                  <a:buFont typeface="Arial" panose="020B0604020202020204" pitchFamily="34" charset="0"/>
                  <a:buChar char="•"/>
                </a:pPr>
                <a:r>
                  <a:rPr lang="en-GB" sz="2000" dirty="0"/>
                  <a:t>Does our </a:t>
                </a:r>
                <a14:m>
                  <m:oMath xmlns:m="http://schemas.openxmlformats.org/officeDocument/2006/math">
                    <m:r>
                      <a:rPr lang="en-GB" sz="2000" b="1" i="1">
                        <a:solidFill>
                          <a:schemeClr val="accent1"/>
                        </a:solidFill>
                        <a:latin typeface="Cambria Math"/>
                      </a:rPr>
                      <m:t>𝑿</m:t>
                    </m:r>
                  </m:oMath>
                </a14:m>
                <a:r>
                  <a:rPr lang="en-GB" sz="2000" b="1" i="1" dirty="0">
                    <a:solidFill>
                      <a:schemeClr val="accent1"/>
                    </a:solidFill>
                  </a:rPr>
                  <a:t> value </a:t>
                </a:r>
                <a:r>
                  <a:rPr lang="en-GB" sz="2000" dirty="0"/>
                  <a:t>show that </a:t>
                </a:r>
                <a:r>
                  <a:rPr lang="en-GB" sz="2000" b="1" i="1" dirty="0">
                    <a:solidFill>
                      <a:schemeClr val="accent1"/>
                    </a:solidFill>
                  </a:rPr>
                  <a:t>beyond reasonable doubt</a:t>
                </a:r>
                <a:r>
                  <a:rPr lang="en-GB" sz="2000" dirty="0"/>
                  <a:t>  the variables are related? </a:t>
                </a:r>
              </a:p>
            </p:txBody>
          </p:sp>
        </mc:Choice>
        <mc:Fallback xmlns="">
          <p:sp>
            <p:nvSpPr>
              <p:cNvPr id="12" name="Rectangle 11"/>
              <p:cNvSpPr>
                <a:spLocks noRot="1" noChangeAspect="1" noMove="1" noResize="1" noEditPoints="1" noAdjustHandles="1" noChangeArrowheads="1" noChangeShapeType="1" noTextEdit="1"/>
              </p:cNvSpPr>
              <p:nvPr/>
            </p:nvSpPr>
            <p:spPr>
              <a:xfrm>
                <a:off x="457200" y="1666171"/>
                <a:ext cx="8334944" cy="1369024"/>
              </a:xfrm>
              <a:prstGeom prst="rect">
                <a:avLst/>
              </a:prstGeom>
              <a:blipFill>
                <a:blip r:embed="rId3"/>
                <a:stretch>
                  <a:fillRect l="-510" b="-4348"/>
                </a:stretch>
              </a:blipFill>
            </p:spPr>
            <p:txBody>
              <a:bodyPr/>
              <a:lstStyle/>
              <a:p>
                <a:r>
                  <a:rPr lang="en-GB">
                    <a:noFill/>
                  </a:rPr>
                  <a:t> </a:t>
                </a:r>
              </a:p>
            </p:txBody>
          </p:sp>
        </mc:Fallback>
      </mc:AlternateContent>
      <p:pic>
        <p:nvPicPr>
          <p:cNvPr id="30" name="Picture 29"/>
          <p:cNvPicPr>
            <a:picLocks noChangeAspect="1"/>
          </p:cNvPicPr>
          <p:nvPr/>
        </p:nvPicPr>
        <p:blipFill rotWithShape="1">
          <a:blip r:embed="rId4">
            <a:extLst>
              <a:ext uri="{28A0092B-C50C-407E-A947-70E740481C1C}">
                <a14:useLocalDpi xmlns:a14="http://schemas.microsoft.com/office/drawing/2010/main" val="0"/>
              </a:ext>
            </a:extLst>
          </a:blip>
          <a:srcRect t="20056" r="8679" b="12722"/>
          <a:stretch/>
        </p:blipFill>
        <p:spPr>
          <a:xfrm>
            <a:off x="107504" y="3491002"/>
            <a:ext cx="4697753" cy="2926544"/>
          </a:xfrm>
          <a:prstGeom prst="rect">
            <a:avLst/>
          </a:prstGeom>
        </p:spPr>
      </p:pic>
      <p:pic>
        <p:nvPicPr>
          <p:cNvPr id="31" name="Picture 30" descr="C:\Users\yex8077\AppData\Local\Microsoft\Windows\Temporary Internet Files\Content.IE5\0PP3M2N7\brain-1color[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p:cNvSpPr/>
          <p:nvPr/>
        </p:nvSpPr>
        <p:spPr>
          <a:xfrm>
            <a:off x="3091735" y="4921154"/>
            <a:ext cx="837756" cy="3684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33" name="TextBox 32"/>
              <p:cNvSpPr txBox="1"/>
              <p:nvPr/>
            </p:nvSpPr>
            <p:spPr>
              <a:xfrm>
                <a:off x="1431686" y="3791442"/>
                <a:ext cx="1790315" cy="525886"/>
              </a:xfrm>
              <a:prstGeom prst="rect">
                <a:avLst/>
              </a:prstGeom>
              <a:ln>
                <a:solidFill>
                  <a:srgbClr val="C00000"/>
                </a:solidFill>
              </a:ln>
            </p:spPr>
            <p:style>
              <a:lnRef idx="2">
                <a:schemeClr val="accent5"/>
              </a:lnRef>
              <a:fillRef idx="1">
                <a:schemeClr val="lt1"/>
              </a:fillRef>
              <a:effectRef idx="0">
                <a:schemeClr val="accent5"/>
              </a:effectRef>
              <a:fontRef idx="minor">
                <a:schemeClr val="dk1"/>
              </a:fontRef>
            </p:style>
            <p:txBody>
              <a:bodyPr wrap="square" lIns="180000" tIns="108000" rIns="180000" bIns="108000" rtlCol="0">
                <a:spAutoFit/>
              </a:bodyPr>
              <a:lstStyle/>
              <a:p>
                <a:pPr algn="ctr"/>
                <a:r>
                  <a:rPr lang="en-GB" sz="2000" dirty="0">
                    <a:solidFill>
                      <a:schemeClr val="tx1"/>
                    </a:solidFill>
                  </a:rPr>
                  <a:t>If </a:t>
                </a:r>
                <a14:m>
                  <m:oMath xmlns:m="http://schemas.openxmlformats.org/officeDocument/2006/math">
                    <m:r>
                      <a:rPr lang="en-GB" sz="2000" b="0" i="1" smtClean="0">
                        <a:solidFill>
                          <a:schemeClr val="tx1"/>
                        </a:solidFill>
                        <a:latin typeface="Cambria Math"/>
                        <a:ea typeface="Calibri"/>
                        <a:cs typeface="Times New Roman"/>
                      </a:rPr>
                      <m:t>𝑋</m:t>
                    </m:r>
                    <m:r>
                      <a:rPr lang="en-GB" sz="2000" b="0" i="0" smtClean="0">
                        <a:solidFill>
                          <a:schemeClr val="tx1"/>
                        </a:solidFill>
                        <a:latin typeface="Cambria Math"/>
                        <a:ea typeface="Calibri"/>
                        <a:cs typeface="Times New Roman"/>
                      </a:rPr>
                      <m:t>&lt;</m:t>
                    </m:r>
                    <m:r>
                      <a:rPr lang="en-GB" sz="2000" b="0" i="0" smtClean="0">
                        <a:latin typeface="Cambria Math"/>
                        <a:ea typeface="Calibri"/>
                        <a:cs typeface="Times New Roman"/>
                      </a:rPr>
                      <m:t>3.8</m:t>
                    </m:r>
                  </m:oMath>
                </a14:m>
                <a:endParaRPr lang="en-GB" sz="2000" dirty="0">
                  <a:solidFill>
                    <a:schemeClr val="tx2"/>
                  </a:solidFill>
                </a:endParaRPr>
              </a:p>
            </p:txBody>
          </p:sp>
        </mc:Choice>
        <mc:Fallback xmlns="">
          <p:sp>
            <p:nvSpPr>
              <p:cNvPr id="33" name="TextBox 32"/>
              <p:cNvSpPr txBox="1">
                <a:spLocks noRot="1" noChangeAspect="1" noMove="1" noResize="1" noEditPoints="1" noAdjustHandles="1" noChangeArrowheads="1" noChangeShapeType="1" noTextEdit="1"/>
              </p:cNvSpPr>
              <p:nvPr/>
            </p:nvSpPr>
            <p:spPr>
              <a:xfrm>
                <a:off x="1431686" y="3791442"/>
                <a:ext cx="1790315" cy="525886"/>
              </a:xfrm>
              <a:prstGeom prst="rect">
                <a:avLst/>
              </a:prstGeom>
              <a:blipFill>
                <a:blip r:embed="rId8"/>
                <a:stretch>
                  <a:fillRect b="-4396"/>
                </a:stretch>
              </a:blipFill>
              <a:ln>
                <a:solidFill>
                  <a:srgbClr val="C00000"/>
                </a:solidFill>
              </a:ln>
            </p:spPr>
            <p:txBody>
              <a:bodyPr/>
              <a:lstStyle/>
              <a:p>
                <a:r>
                  <a:rPr lang="en-GB">
                    <a:noFill/>
                  </a:rPr>
                  <a:t> </a:t>
                </a:r>
              </a:p>
            </p:txBody>
          </p:sp>
        </mc:Fallback>
      </mc:AlternateContent>
      <p:sp>
        <p:nvSpPr>
          <p:cNvPr id="34" name="TextBox 33"/>
          <p:cNvSpPr txBox="1"/>
          <p:nvPr/>
        </p:nvSpPr>
        <p:spPr>
          <a:xfrm>
            <a:off x="2122122" y="4280681"/>
            <a:ext cx="5103582" cy="369332"/>
          </a:xfrm>
          <a:prstGeom prst="rect">
            <a:avLst/>
          </a:prstGeom>
          <a:solidFill>
            <a:srgbClr val="C00000"/>
          </a:solidFill>
          <a:ln>
            <a:solidFill>
              <a:srgbClr val="FF1414"/>
            </a:solid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GB" dirty="0">
                <a:solidFill>
                  <a:schemeClr val="bg1"/>
                </a:solidFill>
              </a:rPr>
              <a:t>No strong evidence that the variables are related.</a:t>
            </a:r>
          </a:p>
        </p:txBody>
      </p:sp>
      <mc:AlternateContent xmlns:mc="http://schemas.openxmlformats.org/markup-compatibility/2006" xmlns:a14="http://schemas.microsoft.com/office/drawing/2010/main">
        <mc:Choice Requires="a14">
          <p:sp>
            <p:nvSpPr>
              <p:cNvPr id="35" name="TextBox 34"/>
              <p:cNvSpPr txBox="1"/>
              <p:nvPr/>
            </p:nvSpPr>
            <p:spPr>
              <a:xfrm>
                <a:off x="3650035" y="4842047"/>
                <a:ext cx="2240485" cy="525886"/>
              </a:xfrm>
              <a:prstGeom prst="rect">
                <a:avLst/>
              </a:prstGeom>
            </p:spPr>
            <p:style>
              <a:lnRef idx="2">
                <a:schemeClr val="accent5"/>
              </a:lnRef>
              <a:fillRef idx="1">
                <a:schemeClr val="lt1"/>
              </a:fillRef>
              <a:effectRef idx="0">
                <a:schemeClr val="accent5"/>
              </a:effectRef>
              <a:fontRef idx="minor">
                <a:schemeClr val="dk1"/>
              </a:fontRef>
            </p:style>
            <p:txBody>
              <a:bodyPr wrap="square" lIns="180000" tIns="108000" rIns="180000" bIns="108000" rtlCol="0">
                <a:spAutoFit/>
              </a:bodyPr>
              <a:lstStyle/>
              <a:p>
                <a:pPr algn="ctr"/>
                <a:r>
                  <a:rPr lang="en-GB" sz="2000" dirty="0">
                    <a:solidFill>
                      <a:schemeClr val="tx1"/>
                    </a:solidFill>
                  </a:rPr>
                  <a:t>If</a:t>
                </a:r>
                <a14:m>
                  <m:oMath xmlns:m="http://schemas.openxmlformats.org/officeDocument/2006/math">
                    <m:r>
                      <a:rPr lang="en-GB" sz="2000" b="0" i="0" smtClean="0">
                        <a:solidFill>
                          <a:schemeClr val="tx1"/>
                        </a:solidFill>
                        <a:latin typeface="Cambria Math"/>
                        <a:ea typeface="Calibri"/>
                        <a:cs typeface="Times New Roman"/>
                      </a:rPr>
                      <m:t> </m:t>
                    </m:r>
                    <m:r>
                      <a:rPr lang="en-GB" sz="2000" b="0" i="1" smtClean="0">
                        <a:solidFill>
                          <a:schemeClr val="tx1"/>
                        </a:solidFill>
                        <a:latin typeface="Cambria Math"/>
                        <a:ea typeface="Calibri"/>
                        <a:cs typeface="Times New Roman"/>
                      </a:rPr>
                      <m:t> </m:t>
                    </m:r>
                    <m:r>
                      <a:rPr lang="en-GB" sz="2000" i="1">
                        <a:solidFill>
                          <a:schemeClr val="tx1"/>
                        </a:solidFill>
                        <a:latin typeface="Cambria Math"/>
                        <a:ea typeface="Calibri"/>
                        <a:cs typeface="Times New Roman"/>
                      </a:rPr>
                      <m:t>𝑋</m:t>
                    </m:r>
                    <m:r>
                      <a:rPr lang="en-GB" sz="2000" b="0" i="0" smtClean="0">
                        <a:latin typeface="Cambria Math"/>
                        <a:ea typeface="Calibri"/>
                        <a:cs typeface="Times New Roman"/>
                      </a:rPr>
                      <m:t>&gt;3.8</m:t>
                    </m:r>
                  </m:oMath>
                </a14:m>
                <a:endParaRPr lang="en-GB" sz="2000" dirty="0">
                  <a:solidFill>
                    <a:schemeClr val="tx2"/>
                  </a:solidFill>
                </a:endParaRPr>
              </a:p>
            </p:txBody>
          </p:sp>
        </mc:Choice>
        <mc:Fallback xmlns="">
          <p:sp>
            <p:nvSpPr>
              <p:cNvPr id="35" name="TextBox 34"/>
              <p:cNvSpPr txBox="1">
                <a:spLocks noRot="1" noChangeAspect="1" noMove="1" noResize="1" noEditPoints="1" noAdjustHandles="1" noChangeArrowheads="1" noChangeShapeType="1" noTextEdit="1"/>
              </p:cNvSpPr>
              <p:nvPr/>
            </p:nvSpPr>
            <p:spPr>
              <a:xfrm>
                <a:off x="3650035" y="4842047"/>
                <a:ext cx="2240485" cy="525886"/>
              </a:xfrm>
              <a:prstGeom prst="rect">
                <a:avLst/>
              </a:prstGeom>
              <a:blipFill>
                <a:blip r:embed="rId9"/>
                <a:stretch>
                  <a:fillRect b="-4348"/>
                </a:stretch>
              </a:blipFill>
            </p:spPr>
            <p:txBody>
              <a:bodyPr/>
              <a:lstStyle/>
              <a:p>
                <a:r>
                  <a:rPr lang="en-GB">
                    <a:noFill/>
                  </a:rPr>
                  <a:t> </a:t>
                </a:r>
              </a:p>
            </p:txBody>
          </p:sp>
        </mc:Fallback>
      </mc:AlternateContent>
      <p:sp>
        <p:nvSpPr>
          <p:cNvPr id="36" name="TextBox 35"/>
          <p:cNvSpPr txBox="1"/>
          <p:nvPr/>
        </p:nvSpPr>
        <p:spPr>
          <a:xfrm>
            <a:off x="2555776" y="6289033"/>
            <a:ext cx="674989" cy="461665"/>
          </a:xfrm>
          <a:prstGeom prst="rect">
            <a:avLst/>
          </a:prstGeom>
          <a:noFill/>
        </p:spPr>
        <p:txBody>
          <a:bodyPr wrap="square" rtlCol="0">
            <a:spAutoFit/>
          </a:bodyPr>
          <a:lstStyle/>
          <a:p>
            <a:r>
              <a:rPr lang="en-GB" sz="2400" b="1" i="1" dirty="0"/>
              <a:t>X</a:t>
            </a:r>
          </a:p>
        </p:txBody>
      </p:sp>
      <p:sp>
        <p:nvSpPr>
          <p:cNvPr id="37" name="TextBox 36"/>
          <p:cNvSpPr txBox="1"/>
          <p:nvPr/>
        </p:nvSpPr>
        <p:spPr>
          <a:xfrm>
            <a:off x="4474831" y="5340165"/>
            <a:ext cx="4669170" cy="369332"/>
          </a:xfrm>
          <a:prstGeom prst="rect">
            <a:avLst/>
          </a:prstGeom>
          <a:solidFill>
            <a:srgbClr val="7CCA62"/>
          </a:solidFill>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GB" dirty="0">
                <a:solidFill>
                  <a:schemeClr val="bg1"/>
                </a:solidFill>
              </a:rPr>
              <a:t>Strong evidence that the variables are related.</a:t>
            </a:r>
          </a:p>
        </p:txBody>
      </p:sp>
      <p:cxnSp>
        <p:nvCxnSpPr>
          <p:cNvPr id="38" name="Straight Arrow Connector 37"/>
          <p:cNvCxnSpPr/>
          <p:nvPr/>
        </p:nvCxnSpPr>
        <p:spPr>
          <a:xfrm flipV="1">
            <a:off x="3995936" y="5289578"/>
            <a:ext cx="216024" cy="659702"/>
          </a:xfrm>
          <a:prstGeom prst="straightConnector1">
            <a:avLst/>
          </a:prstGeom>
          <a:ln w="38100">
            <a:solidFill>
              <a:srgbClr val="7CCA62"/>
            </a:solidFill>
            <a:tailEnd type="triangle"/>
          </a:ln>
        </p:spPr>
        <p:style>
          <a:lnRef idx="1">
            <a:schemeClr val="accent6"/>
          </a:lnRef>
          <a:fillRef idx="0">
            <a:schemeClr val="accent6"/>
          </a:fillRef>
          <a:effectRef idx="0">
            <a:schemeClr val="accent6"/>
          </a:effectRef>
          <a:fontRef idx="minor">
            <a:schemeClr val="tx1"/>
          </a:fontRef>
        </p:style>
      </p:cxnSp>
      <p:cxnSp>
        <p:nvCxnSpPr>
          <p:cNvPr id="39" name="Straight Arrow Connector 38"/>
          <p:cNvCxnSpPr/>
          <p:nvPr/>
        </p:nvCxnSpPr>
        <p:spPr>
          <a:xfrm flipV="1">
            <a:off x="1639976" y="4435058"/>
            <a:ext cx="213588" cy="1080121"/>
          </a:xfrm>
          <a:prstGeom prst="straightConnector1">
            <a:avLst/>
          </a:prstGeom>
          <a:ln w="38100">
            <a:solidFill>
              <a:srgbClr val="C0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46667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Design problems</a:t>
            </a:r>
            <a:endParaRPr lang="en-US" dirty="0">
              <a:latin typeface="+mn-lt"/>
            </a:endParaRPr>
          </a:p>
        </p:txBody>
      </p:sp>
      <p:sp>
        <p:nvSpPr>
          <p:cNvPr id="3" name="Content Placeholder 2"/>
          <p:cNvSpPr>
            <a:spLocks noGrp="1"/>
          </p:cNvSpPr>
          <p:nvPr>
            <p:ph idx="1"/>
          </p:nvPr>
        </p:nvSpPr>
        <p:spPr>
          <a:xfrm>
            <a:off x="357407" y="1772816"/>
            <a:ext cx="8229600" cy="4525963"/>
          </a:xfrm>
        </p:spPr>
        <p:txBody>
          <a:bodyPr/>
          <a:lstStyle/>
          <a:p>
            <a:pPr>
              <a:buFont typeface="Arial" panose="020B0604020202020204" pitchFamily="34" charset="0"/>
              <a:buChar char="•"/>
            </a:pPr>
            <a:r>
              <a:rPr lang="en-US" dirty="0"/>
              <a:t>Which aspect of the experiment’s design is a potential problem and why?</a:t>
            </a:r>
          </a:p>
          <a:p>
            <a:pPr marL="400050" lvl="1" indent="0">
              <a:buNone/>
            </a:pPr>
            <a:r>
              <a:rPr lang="en-GB" dirty="0">
                <a:solidFill>
                  <a:schemeClr val="tx1"/>
                </a:solidFill>
              </a:rPr>
              <a:t>Design:</a:t>
            </a:r>
          </a:p>
          <a:p>
            <a:pPr lvl="2"/>
            <a:r>
              <a:rPr lang="en-GB" sz="2200" dirty="0">
                <a:solidFill>
                  <a:schemeClr val="tx1"/>
                </a:solidFill>
              </a:rPr>
              <a:t>Two-arm, placebo controlled trial</a:t>
            </a:r>
          </a:p>
          <a:p>
            <a:pPr lvl="2"/>
            <a:r>
              <a:rPr lang="en-GB" sz="2200" dirty="0">
                <a:solidFill>
                  <a:schemeClr val="tx1"/>
                </a:solidFill>
              </a:rPr>
              <a:t>Equal allocation to drug and placebo</a:t>
            </a:r>
          </a:p>
          <a:p>
            <a:pPr lvl="2"/>
            <a:r>
              <a:rPr lang="en-GB" sz="2200" dirty="0">
                <a:solidFill>
                  <a:schemeClr val="tx1"/>
                </a:solidFill>
              </a:rPr>
              <a:t>Open label trial</a:t>
            </a:r>
          </a:p>
          <a:p>
            <a:pPr>
              <a:buFont typeface="Arial" panose="020B0604020202020204" pitchFamily="34" charset="0"/>
              <a:buChar char="•"/>
            </a:pPr>
            <a:endParaRPr lang="en-US" sz="1100" dirty="0"/>
          </a:p>
          <a:p>
            <a:pPr>
              <a:buFont typeface="Arial" panose="020B0604020202020204" pitchFamily="34" charset="0"/>
              <a:buChar char="•"/>
            </a:pPr>
            <a:endParaRPr lang="en-US" sz="1400" dirty="0"/>
          </a:p>
          <a:p>
            <a:pPr>
              <a:buFont typeface="Arial" panose="020B0604020202020204" pitchFamily="34" charset="0"/>
              <a:buChar char="•"/>
            </a:pPr>
            <a:r>
              <a:rPr lang="en-US" dirty="0"/>
              <a:t>How could this experiment be improved? (if done in the real world)</a:t>
            </a:r>
          </a:p>
          <a:p>
            <a:pPr>
              <a:buFont typeface="Arial" panose="020B0604020202020204" pitchFamily="34" charset="0"/>
              <a:buChar char="•"/>
            </a:pPr>
            <a:endParaRPr lang="en-US" dirty="0"/>
          </a:p>
          <a:p>
            <a:pPr marL="0" indent="0">
              <a:buNone/>
            </a:pPr>
            <a:endParaRPr lang="en-US" dirty="0"/>
          </a:p>
        </p:txBody>
      </p:sp>
      <p:pic>
        <p:nvPicPr>
          <p:cNvPr id="4" name="Picture 5" descr="C:\Users\yex8077\AppData\Local\Microsoft\Windows\Temporary Internet Files\Content.IE5\0PP3M2N7\brain-1colo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yex8077\AppData\Local\Microsoft\Windows\Temporary Internet Files\Content.IE5\I5NRDOEL\error_triangle[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4097" y="2492896"/>
            <a:ext cx="1440160"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371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Workshop summary</a:t>
            </a:r>
            <a:endParaRPr lang="en-US" dirty="0">
              <a:latin typeface="+mn-lt"/>
            </a:endParaRPr>
          </a:p>
        </p:txBody>
      </p:sp>
      <p:sp>
        <p:nvSpPr>
          <p:cNvPr id="3" name="Content Placeholder 2"/>
          <p:cNvSpPr>
            <a:spLocks noGrp="1"/>
          </p:cNvSpPr>
          <p:nvPr>
            <p:ph idx="1"/>
          </p:nvPr>
        </p:nvSpPr>
        <p:spPr>
          <a:xfrm>
            <a:off x="338875" y="1772817"/>
            <a:ext cx="8229600" cy="2880320"/>
          </a:xfrm>
        </p:spPr>
        <p:txBody>
          <a:bodyPr>
            <a:normAutofit lnSpcReduction="10000"/>
          </a:bodyPr>
          <a:lstStyle/>
          <a:p>
            <a:pPr marL="0" indent="0">
              <a:buNone/>
            </a:pPr>
            <a:r>
              <a:rPr lang="en-GB" sz="3200" b="1" dirty="0">
                <a:solidFill>
                  <a:schemeClr val="bg2">
                    <a:lumMod val="50000"/>
                  </a:schemeClr>
                </a:solidFill>
              </a:rPr>
              <a:t>Key points to take away from this workshop:</a:t>
            </a:r>
          </a:p>
          <a:p>
            <a:pPr marL="0" indent="0">
              <a:buNone/>
            </a:pPr>
            <a:endParaRPr lang="en-GB" sz="1000" b="1" dirty="0">
              <a:solidFill>
                <a:schemeClr val="bg2">
                  <a:lumMod val="50000"/>
                </a:schemeClr>
              </a:solidFill>
            </a:endParaRPr>
          </a:p>
          <a:p>
            <a:pPr marL="457200" indent="-457200">
              <a:buFont typeface="+mj-lt"/>
              <a:buAutoNum type="arabicPeriod"/>
            </a:pPr>
            <a:r>
              <a:rPr lang="en-GB" dirty="0"/>
              <a:t>What categorical data is.</a:t>
            </a:r>
          </a:p>
          <a:p>
            <a:pPr marL="457200" indent="-457200">
              <a:buFont typeface="+mj-lt"/>
              <a:buAutoNum type="arabicPeriod"/>
            </a:pPr>
            <a:r>
              <a:rPr lang="en-GB" dirty="0"/>
              <a:t>How to test for relationships between two categorical variables (e.g. memory improvement vs drug effect)</a:t>
            </a:r>
          </a:p>
          <a:p>
            <a:pPr marL="457200" indent="-457200">
              <a:buFont typeface="+mj-lt"/>
              <a:buAutoNum type="arabicPeriod"/>
            </a:pPr>
            <a:r>
              <a:rPr lang="en-GB" dirty="0"/>
              <a:t>Randomisation can help reduce biases in a clinical trial.</a:t>
            </a:r>
          </a:p>
          <a:p>
            <a:pPr marL="457200" indent="-457200">
              <a:buFont typeface="+mj-lt"/>
              <a:buAutoNum type="arabicPeriod"/>
            </a:pPr>
            <a:r>
              <a:rPr lang="en-GB" dirty="0"/>
              <a:t>Blinding can be used to prevent bias.</a:t>
            </a:r>
          </a:p>
          <a:p>
            <a:pPr marL="457200" indent="-457200">
              <a:buFont typeface="+mj-lt"/>
              <a:buAutoNum type="arabicPeriod"/>
            </a:pPr>
            <a:endParaRPr lang="en-US" dirty="0"/>
          </a:p>
          <a:p>
            <a:pPr>
              <a:buFont typeface="Arial" panose="020B0604020202020204" pitchFamily="34" charset="0"/>
              <a:buChar char="•"/>
            </a:pPr>
            <a:endParaRPr lang="en-US" dirty="0"/>
          </a:p>
          <a:p>
            <a:pPr marL="0" indent="0">
              <a:buNone/>
            </a:pPr>
            <a:endParaRPr lang="en-US" dirty="0"/>
          </a:p>
        </p:txBody>
      </p:sp>
      <p:pic>
        <p:nvPicPr>
          <p:cNvPr id="4" name="Picture 5" descr="C:\Users\yex8077\AppData\Local\Microsoft\Windows\Temporary Internet Files\Content.IE5\0PP3M2N7\brain-1colo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6632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63039" y="1844824"/>
            <a:ext cx="3021129" cy="2959621"/>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p:txBody>
          <a:bodyPr>
            <a:noAutofit/>
          </a:bodyPr>
          <a:lstStyle/>
          <a:p>
            <a:r>
              <a:rPr lang="en-GB" sz="4000" dirty="0">
                <a:latin typeface="+mn-lt"/>
              </a:rPr>
              <a:t>Alzheimer’s disease progress</a:t>
            </a:r>
            <a:endParaRPr lang="en-US" sz="4000" dirty="0">
              <a:latin typeface="+mn-lt"/>
            </a:endParaRPr>
          </a:p>
        </p:txBody>
      </p:sp>
      <p:pic>
        <p:nvPicPr>
          <p:cNvPr id="4" name="Picture 5" descr="C:\Users\yex8077\AppData\Local\Microsoft\Windows\Temporary Internet Files\Content.IE5\0PP3M2N7\brain-1color[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239675">
            <a:off x="348134" y="1619333"/>
            <a:ext cx="2790033" cy="4154984"/>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t="2861"/>
          <a:stretch/>
        </p:blipFill>
        <p:spPr bwMode="auto">
          <a:xfrm rot="618875">
            <a:off x="6038081" y="1703095"/>
            <a:ext cx="2764391" cy="3756318"/>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029"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b="54194"/>
          <a:stretch/>
        </p:blipFill>
        <p:spPr bwMode="auto">
          <a:xfrm>
            <a:off x="2575486" y="4822874"/>
            <a:ext cx="3996234" cy="1562696"/>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3" name="Picture 2"/>
          <p:cNvPicPr>
            <a:picLocks noChangeAspect="1"/>
          </p:cNvPicPr>
          <p:nvPr/>
        </p:nvPicPr>
        <p:blipFill>
          <a:blip r:embed="rId8"/>
          <a:stretch>
            <a:fillRect/>
          </a:stretch>
        </p:blipFill>
        <p:spPr>
          <a:xfrm>
            <a:off x="-4195996" y="2564904"/>
            <a:ext cx="4071937" cy="2890837"/>
          </a:xfrm>
          <a:prstGeom prst="rect">
            <a:avLst/>
          </a:prstGeom>
        </p:spPr>
      </p:pic>
      <p:pic>
        <p:nvPicPr>
          <p:cNvPr id="5" name="Picture 4"/>
          <p:cNvPicPr>
            <a:picLocks noChangeAspect="1"/>
          </p:cNvPicPr>
          <p:nvPr/>
        </p:nvPicPr>
        <p:blipFill>
          <a:blip r:embed="rId9"/>
          <a:stretch>
            <a:fillRect/>
          </a:stretch>
        </p:blipFill>
        <p:spPr>
          <a:xfrm>
            <a:off x="9324528" y="686310"/>
            <a:ext cx="3773612" cy="3324012"/>
          </a:xfrm>
          <a:prstGeom prst="rect">
            <a:avLst/>
          </a:prstGeom>
        </p:spPr>
      </p:pic>
    </p:spTree>
    <p:extLst>
      <p:ext uri="{BB962C8B-B14F-4D97-AF65-F5344CB8AC3E}">
        <p14:creationId xmlns:p14="http://schemas.microsoft.com/office/powerpoint/2010/main" val="22107367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Wrap up</a:t>
            </a:r>
          </a:p>
        </p:txBody>
      </p:sp>
      <p:sp>
        <p:nvSpPr>
          <p:cNvPr id="4" name="Content Placeholder 2"/>
          <p:cNvSpPr>
            <a:spLocks noGrp="1"/>
          </p:cNvSpPr>
          <p:nvPr/>
        </p:nvSpPr>
        <p:spPr>
          <a:xfrm>
            <a:off x="332522" y="1844824"/>
            <a:ext cx="8507288"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l" defTabSz="914400" rtl="0"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l" defTabSz="914400" rtl="0"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l" defTabSz="914400" rtl="0"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a:lstStyle>
          <a:p>
            <a:pPr>
              <a:buFont typeface="Arial" panose="020B0604020202020204" pitchFamily="34" charset="0"/>
              <a:buChar char="•"/>
            </a:pPr>
            <a:r>
              <a:rPr lang="en-GB" dirty="0"/>
              <a:t>Medical statistics just one way of applying your mathematics</a:t>
            </a:r>
          </a:p>
          <a:p>
            <a:pPr>
              <a:buFont typeface="Arial" panose="020B0604020202020204" pitchFamily="34" charset="0"/>
              <a:buChar char="•"/>
            </a:pPr>
            <a:r>
              <a:rPr lang="en-GB" dirty="0"/>
              <a:t>Real life example of where you can make a difference to medicine</a:t>
            </a:r>
          </a:p>
          <a:p>
            <a:pPr lvl="1">
              <a:buFont typeface="Arial" panose="020B0604020202020204" pitchFamily="34" charset="0"/>
              <a:buChar char="•"/>
            </a:pPr>
            <a:r>
              <a:rPr lang="en-GB" dirty="0"/>
              <a:t>Making new medicines isn’t just for doctors/scientists </a:t>
            </a:r>
          </a:p>
          <a:p>
            <a:pPr lvl="1">
              <a:buFont typeface="Arial" panose="020B0604020202020204" pitchFamily="34" charset="0"/>
              <a:buChar char="•"/>
            </a:pPr>
            <a:r>
              <a:rPr lang="en-GB" dirty="0"/>
              <a:t>Many debilitating diseases have no cure and work needs to be done e.g. Alzheimer's Disease</a:t>
            </a:r>
          </a:p>
          <a:p>
            <a:pPr>
              <a:buFont typeface="Arial" panose="020B0604020202020204" pitchFamily="34" charset="0"/>
              <a:buChar char="•"/>
            </a:pPr>
            <a:r>
              <a:rPr lang="en-GB" dirty="0"/>
              <a:t>Sometimes budgets means difficult decisions are made </a:t>
            </a:r>
          </a:p>
          <a:p>
            <a:pPr lvl="1">
              <a:buFont typeface="Arial" panose="020B0604020202020204" pitchFamily="34" charset="0"/>
              <a:buChar char="•"/>
            </a:pPr>
            <a:r>
              <a:rPr lang="en-GB" dirty="0"/>
              <a:t>Drug companies can rarely afford to progress everything that they think might work</a:t>
            </a:r>
          </a:p>
          <a:p>
            <a:pPr lvl="1">
              <a:buFont typeface="Arial" panose="020B0604020202020204" pitchFamily="34" charset="0"/>
              <a:buChar char="•"/>
            </a:pPr>
            <a:r>
              <a:rPr lang="en-GB" dirty="0"/>
              <a:t>Even if a drug works patients may not be able to get it</a:t>
            </a:r>
          </a:p>
          <a:p>
            <a:pPr lvl="2"/>
            <a:r>
              <a:rPr lang="en-GB" dirty="0"/>
              <a:t>Cost vs. benefit is important</a:t>
            </a:r>
          </a:p>
        </p:txBody>
      </p:sp>
    </p:spTree>
    <p:extLst>
      <p:ext uri="{BB962C8B-B14F-4D97-AF65-F5344CB8AC3E}">
        <p14:creationId xmlns:p14="http://schemas.microsoft.com/office/powerpoint/2010/main" val="26993773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2880"/>
            <a:ext cx="9144000" cy="1111664"/>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p:spPr>
        <p:txBody>
          <a:bodyPr>
            <a:noAutofit/>
          </a:bodyPr>
          <a:lstStyle/>
          <a:p>
            <a:r>
              <a:rPr lang="en-GB" sz="4400" dirty="0">
                <a:latin typeface="+mn-lt"/>
              </a:rPr>
              <a:t>Hypotheses using categorical data</a:t>
            </a:r>
            <a:endParaRPr lang="en-US" sz="4400" dirty="0">
              <a:latin typeface="+mn-lt"/>
            </a:endParaRPr>
          </a:p>
        </p:txBody>
      </p:sp>
      <p:sp>
        <p:nvSpPr>
          <p:cNvPr id="3" name="Content Placeholder 2"/>
          <p:cNvSpPr>
            <a:spLocks noGrp="1"/>
          </p:cNvSpPr>
          <p:nvPr>
            <p:ph idx="1"/>
          </p:nvPr>
        </p:nvSpPr>
        <p:spPr>
          <a:xfrm>
            <a:off x="171745" y="4835704"/>
            <a:ext cx="8496944" cy="1422319"/>
          </a:xfrm>
        </p:spPr>
        <p:txBody>
          <a:bodyPr>
            <a:normAutofit fontScale="92500"/>
          </a:bodyPr>
          <a:lstStyle/>
          <a:p>
            <a:pPr>
              <a:buFont typeface="Arial" panose="020B0604020202020204" pitchFamily="34" charset="0"/>
              <a:buChar char="•"/>
            </a:pPr>
            <a:r>
              <a:rPr lang="en-GB" dirty="0"/>
              <a:t>We can test whether two variables are independent of each other.</a:t>
            </a:r>
          </a:p>
          <a:p>
            <a:pPr>
              <a:buFont typeface="Arial" panose="020B0604020202020204" pitchFamily="34" charset="0"/>
              <a:buChar char="•"/>
            </a:pPr>
            <a:r>
              <a:rPr lang="en-GB" sz="2300" dirty="0"/>
              <a:t>We do this by comparing the data we collect to the data we would expect to see if we assume they are independent. </a:t>
            </a:r>
            <a:endParaRPr lang="en-GB" sz="2000" dirty="0"/>
          </a:p>
        </p:txBody>
      </p:sp>
      <p:sp>
        <p:nvSpPr>
          <p:cNvPr id="6" name="TextBox 5"/>
          <p:cNvSpPr txBox="1"/>
          <p:nvPr/>
        </p:nvSpPr>
        <p:spPr>
          <a:xfrm>
            <a:off x="3378423" y="1721621"/>
            <a:ext cx="2083588" cy="369332"/>
          </a:xfrm>
          <a:prstGeom prst="rect">
            <a:avLst/>
          </a:prstGeom>
          <a:solidFill>
            <a:srgbClr val="99FF66"/>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GB" b="1" dirty="0"/>
              <a:t>Categorical Data</a:t>
            </a:r>
            <a:endParaRPr lang="en-US" b="1" dirty="0"/>
          </a:p>
        </p:txBody>
      </p:sp>
      <p:sp>
        <p:nvSpPr>
          <p:cNvPr id="9" name="TextBox 8"/>
          <p:cNvSpPr txBox="1"/>
          <p:nvPr/>
        </p:nvSpPr>
        <p:spPr>
          <a:xfrm>
            <a:off x="899592" y="2144412"/>
            <a:ext cx="176087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GB" dirty="0"/>
              <a:t>Gender</a:t>
            </a:r>
            <a:endParaRPr lang="en-US" dirty="0"/>
          </a:p>
        </p:txBody>
      </p:sp>
      <p:sp>
        <p:nvSpPr>
          <p:cNvPr id="12" name="TextBox 11"/>
          <p:cNvSpPr txBox="1"/>
          <p:nvPr/>
        </p:nvSpPr>
        <p:spPr>
          <a:xfrm>
            <a:off x="6228184" y="2133320"/>
            <a:ext cx="1760878"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GB" dirty="0"/>
              <a:t>Eye colour</a:t>
            </a:r>
            <a:endParaRPr lang="en-US" dirty="0"/>
          </a:p>
        </p:txBody>
      </p:sp>
      <p:pic>
        <p:nvPicPr>
          <p:cNvPr id="18" name="Picture 5" descr="C:\Users\yex8077\AppData\Local\Microsoft\Windows\Temporary Internet Files\Content.IE5\0PP3M2N7\brain-1colo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52909" y="6185141"/>
            <a:ext cx="756459" cy="57207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4445660" y="3496363"/>
            <a:ext cx="486308" cy="369332"/>
          </a:xfrm>
          <a:prstGeom prst="rect">
            <a:avLst/>
          </a:prstGeom>
          <a:noFill/>
        </p:spPr>
        <p:txBody>
          <a:bodyPr wrap="square" rtlCol="0">
            <a:spAutoFit/>
          </a:bodyPr>
          <a:lstStyle/>
          <a:p>
            <a:r>
              <a:rPr lang="en-GB" dirty="0"/>
              <a:t>vs</a:t>
            </a:r>
          </a:p>
        </p:txBody>
      </p:sp>
      <p:sp>
        <p:nvSpPr>
          <p:cNvPr id="15" name="Rectangle 14"/>
          <p:cNvSpPr/>
          <p:nvPr/>
        </p:nvSpPr>
        <p:spPr>
          <a:xfrm>
            <a:off x="251520" y="3284984"/>
            <a:ext cx="4050196" cy="11279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Gender and the hand you write with are INDEPENDENT</a:t>
            </a:r>
          </a:p>
        </p:txBody>
      </p:sp>
      <p:sp>
        <p:nvSpPr>
          <p:cNvPr id="16" name="Rectangle 15"/>
          <p:cNvSpPr/>
          <p:nvPr/>
        </p:nvSpPr>
        <p:spPr>
          <a:xfrm>
            <a:off x="5004047" y="3284985"/>
            <a:ext cx="4005321" cy="11279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Gender and the hand you write with NOT INDEPENDENT</a:t>
            </a:r>
          </a:p>
        </p:txBody>
      </p:sp>
      <p:sp>
        <p:nvSpPr>
          <p:cNvPr id="17" name="TextBox 16"/>
          <p:cNvSpPr txBox="1"/>
          <p:nvPr/>
        </p:nvSpPr>
        <p:spPr>
          <a:xfrm>
            <a:off x="3378423" y="2492861"/>
            <a:ext cx="2281210"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GB" dirty="0"/>
              <a:t>Hand you write with</a:t>
            </a:r>
            <a:endParaRPr lang="en-US" dirty="0"/>
          </a:p>
        </p:txBody>
      </p:sp>
    </p:spTree>
    <p:extLst>
      <p:ext uri="{BB962C8B-B14F-4D97-AF65-F5344CB8AC3E}">
        <p14:creationId xmlns:p14="http://schemas.microsoft.com/office/powerpoint/2010/main" val="3342834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fade">
                                      <p:cBhvr>
                                        <p:cTn id="30" dur="500"/>
                                        <p:tgtEl>
                                          <p:spTgt spid="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animEffect transition="in" filter="fade">
                                      <p:cBhvr>
                                        <p:cTn id="3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p:bldP spid="15" grpId="0" animBg="1"/>
      <p:bldP spid="16"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898" y="182880"/>
            <a:ext cx="7848901" cy="1111664"/>
          </a:xfrm>
        </p:spPr>
        <p:txBody>
          <a:bodyPr>
            <a:normAutofit/>
          </a:bodyPr>
          <a:lstStyle/>
          <a:p>
            <a:r>
              <a:rPr lang="en-GB" dirty="0">
                <a:latin typeface="+mn-lt"/>
              </a:rPr>
              <a:t>Examples </a:t>
            </a:r>
            <a:endParaRPr lang="en-US" dirty="0">
              <a:latin typeface="+mn-lt"/>
            </a:endParaRPr>
          </a:p>
        </p:txBody>
      </p:sp>
      <p:pic>
        <p:nvPicPr>
          <p:cNvPr id="12" name="Picture 5" descr="C:\Users\yex8077\AppData\Local\Microsoft\Windows\Temporary Internet Files\Content.IE5\0PP3M2N7\brain-1colo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8709" y="6225425"/>
            <a:ext cx="698271" cy="528067"/>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2"/>
          <p:cNvSpPr txBox="1">
            <a:spLocks noChangeArrowheads="1"/>
          </p:cNvSpPr>
          <p:nvPr/>
        </p:nvSpPr>
        <p:spPr bwMode="auto">
          <a:xfrm>
            <a:off x="4616993" y="2308225"/>
            <a:ext cx="2381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2" name="Text Box 12"/>
          <p:cNvSpPr txBox="1">
            <a:spLocks noChangeArrowheads="1"/>
          </p:cNvSpPr>
          <p:nvPr/>
        </p:nvSpPr>
        <p:spPr bwMode="auto">
          <a:xfrm>
            <a:off x="5425030" y="2378075"/>
            <a:ext cx="263525"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3" name="Text Box 15"/>
          <p:cNvSpPr txBox="1">
            <a:spLocks noChangeArrowheads="1"/>
          </p:cNvSpPr>
          <p:nvPr/>
        </p:nvSpPr>
        <p:spPr bwMode="auto">
          <a:xfrm>
            <a:off x="4613818" y="2274888"/>
            <a:ext cx="274637"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4" name="Text Box 16"/>
          <p:cNvSpPr txBox="1">
            <a:spLocks noChangeArrowheads="1"/>
          </p:cNvSpPr>
          <p:nvPr/>
        </p:nvSpPr>
        <p:spPr bwMode="auto">
          <a:xfrm>
            <a:off x="5444080" y="2355850"/>
            <a:ext cx="26352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5" name="Text Box 14"/>
          <p:cNvSpPr txBox="1">
            <a:spLocks noChangeArrowheads="1"/>
          </p:cNvSpPr>
          <p:nvPr/>
        </p:nvSpPr>
        <p:spPr bwMode="auto">
          <a:xfrm>
            <a:off x="5393280" y="2414588"/>
            <a:ext cx="212725"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6" name="Text Box 13"/>
          <p:cNvSpPr txBox="1">
            <a:spLocks noChangeArrowheads="1"/>
          </p:cNvSpPr>
          <p:nvPr/>
        </p:nvSpPr>
        <p:spPr bwMode="auto">
          <a:xfrm>
            <a:off x="5759993" y="2209800"/>
            <a:ext cx="234950"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7" name="Text Box 10"/>
          <p:cNvSpPr txBox="1">
            <a:spLocks noChangeArrowheads="1"/>
          </p:cNvSpPr>
          <p:nvPr/>
        </p:nvSpPr>
        <p:spPr bwMode="auto">
          <a:xfrm>
            <a:off x="5426618" y="2365375"/>
            <a:ext cx="2301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8" name="Text Box 9"/>
          <p:cNvSpPr txBox="1">
            <a:spLocks noChangeArrowheads="1"/>
          </p:cNvSpPr>
          <p:nvPr/>
        </p:nvSpPr>
        <p:spPr bwMode="auto">
          <a:xfrm>
            <a:off x="5753643" y="2241550"/>
            <a:ext cx="2460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3" name="TextBox 2"/>
          <p:cNvSpPr txBox="1"/>
          <p:nvPr/>
        </p:nvSpPr>
        <p:spPr>
          <a:xfrm>
            <a:off x="327996" y="1920878"/>
            <a:ext cx="3462824" cy="1631216"/>
          </a:xfrm>
          <a:prstGeom prst="rect">
            <a:avLst/>
          </a:prstGeom>
          <a:noFill/>
        </p:spPr>
        <p:txBody>
          <a:bodyPr wrap="square" rtlCol="0">
            <a:spAutoFit/>
          </a:bodyPr>
          <a:lstStyle/>
          <a:p>
            <a:r>
              <a:rPr lang="en-GB" sz="2000" dirty="0">
                <a:solidFill>
                  <a:schemeClr val="tx2"/>
                </a:solidFill>
              </a:rPr>
              <a:t>Here is a group of </a:t>
            </a:r>
            <a:r>
              <a:rPr lang="en-GB" sz="2000" b="1" dirty="0">
                <a:solidFill>
                  <a:schemeClr val="tx2"/>
                </a:solidFill>
              </a:rPr>
              <a:t>100 </a:t>
            </a:r>
            <a:r>
              <a:rPr lang="en-GB" sz="2000" dirty="0">
                <a:solidFill>
                  <a:schemeClr val="tx2"/>
                </a:solidFill>
              </a:rPr>
              <a:t>people:</a:t>
            </a:r>
          </a:p>
          <a:p>
            <a:pPr marL="342900" indent="-342900">
              <a:buFont typeface="Arial" panose="020B0604020202020204" pitchFamily="34" charset="0"/>
              <a:buChar char="•"/>
            </a:pPr>
            <a:r>
              <a:rPr lang="en-GB" sz="2000" b="1" dirty="0">
                <a:solidFill>
                  <a:schemeClr val="tx2"/>
                </a:solidFill>
              </a:rPr>
              <a:t>20</a:t>
            </a:r>
            <a:r>
              <a:rPr lang="en-GB" sz="2000" dirty="0">
                <a:solidFill>
                  <a:schemeClr val="tx2"/>
                </a:solidFill>
              </a:rPr>
              <a:t> left handed </a:t>
            </a:r>
          </a:p>
          <a:p>
            <a:pPr marL="342900" indent="-342900">
              <a:buFont typeface="Arial" panose="020B0604020202020204" pitchFamily="34" charset="0"/>
              <a:buChar char="•"/>
            </a:pPr>
            <a:r>
              <a:rPr lang="en-GB" sz="2000" b="1" dirty="0">
                <a:solidFill>
                  <a:schemeClr val="tx2"/>
                </a:solidFill>
              </a:rPr>
              <a:t>80</a:t>
            </a:r>
            <a:r>
              <a:rPr lang="en-GB" sz="2000" dirty="0">
                <a:solidFill>
                  <a:schemeClr val="tx2"/>
                </a:solidFill>
              </a:rPr>
              <a:t> right handed</a:t>
            </a:r>
          </a:p>
          <a:p>
            <a:pPr marL="342900" indent="-342900">
              <a:buFont typeface="Arial" panose="020B0604020202020204" pitchFamily="34" charset="0"/>
              <a:buChar char="•"/>
            </a:pPr>
            <a:r>
              <a:rPr lang="en-GB" sz="2000" b="1" dirty="0">
                <a:solidFill>
                  <a:schemeClr val="tx2"/>
                </a:solidFill>
              </a:rPr>
              <a:t>50</a:t>
            </a:r>
            <a:r>
              <a:rPr lang="en-GB" sz="2000" dirty="0">
                <a:solidFill>
                  <a:schemeClr val="tx2"/>
                </a:solidFill>
              </a:rPr>
              <a:t> male </a:t>
            </a:r>
          </a:p>
          <a:p>
            <a:pPr marL="342900" indent="-342900">
              <a:buFont typeface="Arial" panose="020B0604020202020204" pitchFamily="34" charset="0"/>
              <a:buChar char="•"/>
            </a:pPr>
            <a:r>
              <a:rPr lang="en-GB" sz="2000" b="1" dirty="0">
                <a:solidFill>
                  <a:schemeClr val="tx2"/>
                </a:solidFill>
              </a:rPr>
              <a:t>50</a:t>
            </a:r>
            <a:r>
              <a:rPr lang="en-GB" sz="2000" dirty="0">
                <a:solidFill>
                  <a:schemeClr val="tx2"/>
                </a:solidFill>
              </a:rPr>
              <a:t> female.</a:t>
            </a:r>
          </a:p>
        </p:txBody>
      </p:sp>
      <p:pic>
        <p:nvPicPr>
          <p:cNvPr id="5" name="Picture 4"/>
          <p:cNvPicPr>
            <a:picLocks noChangeAspect="1"/>
          </p:cNvPicPr>
          <p:nvPr/>
        </p:nvPicPr>
        <p:blipFill>
          <a:blip r:embed="rId4">
            <a:duotone>
              <a:schemeClr val="accent2">
                <a:shade val="45000"/>
                <a:satMod val="135000"/>
              </a:schemeClr>
              <a:prstClr val="white"/>
            </a:duotone>
          </a:blip>
          <a:stretch>
            <a:fillRect/>
          </a:stretch>
        </p:blipFill>
        <p:spPr>
          <a:xfrm>
            <a:off x="8131922" y="4296875"/>
            <a:ext cx="455340" cy="424490"/>
          </a:xfrm>
          <a:prstGeom prst="rect">
            <a:avLst/>
          </a:prstGeom>
        </p:spPr>
      </p:pic>
      <p:pic>
        <p:nvPicPr>
          <p:cNvPr id="30" name="Picture 29"/>
          <p:cNvPicPr>
            <a:picLocks noChangeAspect="1"/>
          </p:cNvPicPr>
          <p:nvPr/>
        </p:nvPicPr>
        <p:blipFill>
          <a:blip r:embed="rId4">
            <a:duotone>
              <a:schemeClr val="accent5">
                <a:shade val="45000"/>
                <a:satMod val="135000"/>
              </a:schemeClr>
              <a:prstClr val="white"/>
            </a:duotone>
          </a:blip>
          <a:stretch>
            <a:fillRect/>
          </a:stretch>
        </p:blipFill>
        <p:spPr>
          <a:xfrm>
            <a:off x="5699844" y="3638077"/>
            <a:ext cx="455340" cy="424490"/>
          </a:xfrm>
          <a:prstGeom prst="rect">
            <a:avLst/>
          </a:prstGeom>
        </p:spPr>
      </p:pic>
      <p:pic>
        <p:nvPicPr>
          <p:cNvPr id="32" name="Picture 31"/>
          <p:cNvPicPr>
            <a:picLocks noChangeAspect="1"/>
          </p:cNvPicPr>
          <p:nvPr/>
        </p:nvPicPr>
        <p:blipFill rotWithShape="1">
          <a:blip r:embed="rId4">
            <a:duotone>
              <a:schemeClr val="accent5">
                <a:shade val="45000"/>
                <a:satMod val="135000"/>
              </a:schemeClr>
              <a:prstClr val="white"/>
            </a:duotone>
          </a:blip>
          <a:srcRect l="52692"/>
          <a:stretch/>
        </p:blipFill>
        <p:spPr>
          <a:xfrm>
            <a:off x="4055492" y="2374262"/>
            <a:ext cx="215411" cy="424490"/>
          </a:xfrm>
          <a:prstGeom prst="rect">
            <a:avLst/>
          </a:prstGeom>
        </p:spPr>
      </p:pic>
      <p:pic>
        <p:nvPicPr>
          <p:cNvPr id="33" name="Picture 32"/>
          <p:cNvPicPr>
            <a:picLocks noChangeAspect="1"/>
          </p:cNvPicPr>
          <p:nvPr/>
        </p:nvPicPr>
        <p:blipFill rotWithShape="1">
          <a:blip r:embed="rId4">
            <a:duotone>
              <a:schemeClr val="accent5">
                <a:shade val="45000"/>
                <a:satMod val="135000"/>
              </a:schemeClr>
              <a:prstClr val="white"/>
            </a:duotone>
          </a:blip>
          <a:srcRect l="52692"/>
          <a:stretch/>
        </p:blipFill>
        <p:spPr>
          <a:xfrm>
            <a:off x="8144181" y="3765877"/>
            <a:ext cx="215411" cy="424490"/>
          </a:xfrm>
          <a:prstGeom prst="rect">
            <a:avLst/>
          </a:prstGeom>
        </p:spPr>
      </p:pic>
      <p:pic>
        <p:nvPicPr>
          <p:cNvPr id="35" name="Picture 34"/>
          <p:cNvPicPr>
            <a:picLocks noChangeAspect="1"/>
          </p:cNvPicPr>
          <p:nvPr/>
        </p:nvPicPr>
        <p:blipFill rotWithShape="1">
          <a:blip r:embed="rId4">
            <a:duotone>
              <a:schemeClr val="accent5">
                <a:shade val="45000"/>
                <a:satMod val="135000"/>
              </a:schemeClr>
              <a:prstClr val="white"/>
            </a:duotone>
          </a:blip>
          <a:srcRect l="52692"/>
          <a:stretch/>
        </p:blipFill>
        <p:spPr>
          <a:xfrm>
            <a:off x="6432652" y="3638077"/>
            <a:ext cx="215411" cy="424490"/>
          </a:xfrm>
          <a:prstGeom prst="rect">
            <a:avLst/>
          </a:prstGeom>
        </p:spPr>
      </p:pic>
      <p:pic>
        <p:nvPicPr>
          <p:cNvPr id="36" name="Picture 35"/>
          <p:cNvPicPr>
            <a:picLocks noChangeAspect="1"/>
          </p:cNvPicPr>
          <p:nvPr/>
        </p:nvPicPr>
        <p:blipFill rotWithShape="1">
          <a:blip r:embed="rId4">
            <a:duotone>
              <a:schemeClr val="accent5">
                <a:shade val="45000"/>
                <a:satMod val="135000"/>
              </a:schemeClr>
              <a:prstClr val="white"/>
            </a:duotone>
          </a:blip>
          <a:srcRect l="52692"/>
          <a:stretch/>
        </p:blipFill>
        <p:spPr>
          <a:xfrm>
            <a:off x="4205079" y="2859281"/>
            <a:ext cx="215411" cy="424490"/>
          </a:xfrm>
          <a:prstGeom prst="rect">
            <a:avLst/>
          </a:prstGeom>
        </p:spPr>
      </p:pic>
      <p:pic>
        <p:nvPicPr>
          <p:cNvPr id="37" name="Picture 36"/>
          <p:cNvPicPr>
            <a:picLocks noChangeAspect="1"/>
          </p:cNvPicPr>
          <p:nvPr/>
        </p:nvPicPr>
        <p:blipFill rotWithShape="1">
          <a:blip r:embed="rId4">
            <a:duotone>
              <a:schemeClr val="accent5">
                <a:shade val="45000"/>
                <a:satMod val="135000"/>
              </a:schemeClr>
              <a:prstClr val="white"/>
            </a:duotone>
          </a:blip>
          <a:srcRect l="52692"/>
          <a:stretch/>
        </p:blipFill>
        <p:spPr>
          <a:xfrm>
            <a:off x="5275265" y="2458985"/>
            <a:ext cx="215411" cy="424490"/>
          </a:xfrm>
          <a:prstGeom prst="rect">
            <a:avLst/>
          </a:prstGeom>
        </p:spPr>
      </p:pic>
      <p:pic>
        <p:nvPicPr>
          <p:cNvPr id="38" name="Picture 37"/>
          <p:cNvPicPr>
            <a:picLocks noChangeAspect="1"/>
          </p:cNvPicPr>
          <p:nvPr/>
        </p:nvPicPr>
        <p:blipFill rotWithShape="1">
          <a:blip r:embed="rId4">
            <a:duotone>
              <a:schemeClr val="accent5">
                <a:shade val="45000"/>
                <a:satMod val="135000"/>
              </a:schemeClr>
              <a:prstClr val="white"/>
            </a:duotone>
          </a:blip>
          <a:srcRect l="52692"/>
          <a:stretch/>
        </p:blipFill>
        <p:spPr>
          <a:xfrm>
            <a:off x="4951964" y="2410061"/>
            <a:ext cx="215411" cy="424490"/>
          </a:xfrm>
          <a:prstGeom prst="rect">
            <a:avLst/>
          </a:prstGeom>
        </p:spPr>
      </p:pic>
      <p:pic>
        <p:nvPicPr>
          <p:cNvPr id="39" name="Picture 38"/>
          <p:cNvPicPr>
            <a:picLocks noChangeAspect="1"/>
          </p:cNvPicPr>
          <p:nvPr/>
        </p:nvPicPr>
        <p:blipFill rotWithShape="1">
          <a:blip r:embed="rId4">
            <a:duotone>
              <a:schemeClr val="accent5">
                <a:shade val="45000"/>
                <a:satMod val="135000"/>
              </a:schemeClr>
              <a:prstClr val="white"/>
            </a:duotone>
          </a:blip>
          <a:srcRect l="52692"/>
          <a:stretch/>
        </p:blipFill>
        <p:spPr>
          <a:xfrm>
            <a:off x="4638914" y="2410061"/>
            <a:ext cx="215411" cy="424490"/>
          </a:xfrm>
          <a:prstGeom prst="rect">
            <a:avLst/>
          </a:prstGeom>
        </p:spPr>
      </p:pic>
      <p:pic>
        <p:nvPicPr>
          <p:cNvPr id="40" name="Picture 39"/>
          <p:cNvPicPr>
            <a:picLocks noChangeAspect="1"/>
          </p:cNvPicPr>
          <p:nvPr/>
        </p:nvPicPr>
        <p:blipFill rotWithShape="1">
          <a:blip r:embed="rId4">
            <a:duotone>
              <a:schemeClr val="accent5">
                <a:shade val="45000"/>
                <a:satMod val="135000"/>
              </a:schemeClr>
              <a:prstClr val="white"/>
            </a:duotone>
          </a:blip>
          <a:srcRect l="52692"/>
          <a:stretch/>
        </p:blipFill>
        <p:spPr>
          <a:xfrm>
            <a:off x="5396796" y="3683613"/>
            <a:ext cx="215411" cy="424490"/>
          </a:xfrm>
          <a:prstGeom prst="rect">
            <a:avLst/>
          </a:prstGeom>
        </p:spPr>
      </p:pic>
      <p:pic>
        <p:nvPicPr>
          <p:cNvPr id="41" name="Picture 40"/>
          <p:cNvPicPr>
            <a:picLocks noChangeAspect="1"/>
          </p:cNvPicPr>
          <p:nvPr/>
        </p:nvPicPr>
        <p:blipFill rotWithShape="1">
          <a:blip r:embed="rId4">
            <a:duotone>
              <a:schemeClr val="accent5">
                <a:shade val="45000"/>
                <a:satMod val="135000"/>
              </a:schemeClr>
              <a:prstClr val="white"/>
            </a:duotone>
          </a:blip>
          <a:srcRect l="52692"/>
          <a:stretch/>
        </p:blipFill>
        <p:spPr>
          <a:xfrm>
            <a:off x="6896457" y="3986110"/>
            <a:ext cx="215411" cy="424490"/>
          </a:xfrm>
          <a:prstGeom prst="rect">
            <a:avLst/>
          </a:prstGeom>
        </p:spPr>
      </p:pic>
      <p:pic>
        <p:nvPicPr>
          <p:cNvPr id="42" name="Picture 41"/>
          <p:cNvPicPr>
            <a:picLocks noChangeAspect="1"/>
          </p:cNvPicPr>
          <p:nvPr/>
        </p:nvPicPr>
        <p:blipFill rotWithShape="1">
          <a:blip r:embed="rId4">
            <a:duotone>
              <a:schemeClr val="accent5">
                <a:shade val="45000"/>
                <a:satMod val="135000"/>
              </a:schemeClr>
              <a:prstClr val="white"/>
            </a:duotone>
          </a:blip>
          <a:srcRect l="52692"/>
          <a:stretch/>
        </p:blipFill>
        <p:spPr>
          <a:xfrm>
            <a:off x="6732966" y="3623613"/>
            <a:ext cx="215411" cy="424490"/>
          </a:xfrm>
          <a:prstGeom prst="rect">
            <a:avLst/>
          </a:prstGeom>
        </p:spPr>
      </p:pic>
      <p:pic>
        <p:nvPicPr>
          <p:cNvPr id="43" name="Picture 42"/>
          <p:cNvPicPr>
            <a:picLocks noChangeAspect="1"/>
          </p:cNvPicPr>
          <p:nvPr/>
        </p:nvPicPr>
        <p:blipFill>
          <a:blip r:embed="rId4">
            <a:duotone>
              <a:schemeClr val="accent2">
                <a:shade val="45000"/>
                <a:satMod val="135000"/>
              </a:schemeClr>
              <a:prstClr val="white"/>
            </a:duotone>
          </a:blip>
          <a:stretch>
            <a:fillRect/>
          </a:stretch>
        </p:blipFill>
        <p:spPr>
          <a:xfrm>
            <a:off x="4941583" y="2876937"/>
            <a:ext cx="455340" cy="424490"/>
          </a:xfrm>
          <a:prstGeom prst="rect">
            <a:avLst/>
          </a:prstGeom>
        </p:spPr>
      </p:pic>
      <p:pic>
        <p:nvPicPr>
          <p:cNvPr id="44" name="Picture 43"/>
          <p:cNvPicPr>
            <a:picLocks noChangeAspect="1"/>
          </p:cNvPicPr>
          <p:nvPr/>
        </p:nvPicPr>
        <p:blipFill rotWithShape="1">
          <a:blip r:embed="rId4">
            <a:duotone>
              <a:schemeClr val="accent2">
                <a:shade val="45000"/>
                <a:satMod val="135000"/>
              </a:schemeClr>
              <a:prstClr val="white"/>
            </a:duotone>
          </a:blip>
          <a:srcRect r="53472"/>
          <a:stretch/>
        </p:blipFill>
        <p:spPr>
          <a:xfrm>
            <a:off x="6088891" y="2567552"/>
            <a:ext cx="211861" cy="424490"/>
          </a:xfrm>
          <a:prstGeom prst="rect">
            <a:avLst/>
          </a:prstGeom>
        </p:spPr>
      </p:pic>
      <p:pic>
        <p:nvPicPr>
          <p:cNvPr id="45" name="Picture 44"/>
          <p:cNvPicPr>
            <a:picLocks noChangeAspect="1"/>
          </p:cNvPicPr>
          <p:nvPr/>
        </p:nvPicPr>
        <p:blipFill rotWithShape="1">
          <a:blip r:embed="rId4">
            <a:duotone>
              <a:schemeClr val="accent2">
                <a:shade val="45000"/>
                <a:satMod val="135000"/>
              </a:schemeClr>
              <a:prstClr val="white"/>
            </a:duotone>
          </a:blip>
          <a:srcRect r="53472"/>
          <a:stretch/>
        </p:blipFill>
        <p:spPr>
          <a:xfrm>
            <a:off x="4419776" y="3289591"/>
            <a:ext cx="211861" cy="424490"/>
          </a:xfrm>
          <a:prstGeom prst="rect">
            <a:avLst/>
          </a:prstGeom>
        </p:spPr>
      </p:pic>
      <p:pic>
        <p:nvPicPr>
          <p:cNvPr id="46" name="Picture 45"/>
          <p:cNvPicPr>
            <a:picLocks noChangeAspect="1"/>
          </p:cNvPicPr>
          <p:nvPr/>
        </p:nvPicPr>
        <p:blipFill rotWithShape="1">
          <a:blip r:embed="rId4">
            <a:duotone>
              <a:schemeClr val="accent2">
                <a:shade val="45000"/>
                <a:satMod val="135000"/>
              </a:schemeClr>
              <a:prstClr val="white"/>
            </a:duotone>
          </a:blip>
          <a:srcRect r="53472"/>
          <a:stretch/>
        </p:blipFill>
        <p:spPr>
          <a:xfrm>
            <a:off x="4680868" y="3033908"/>
            <a:ext cx="211861" cy="424490"/>
          </a:xfrm>
          <a:prstGeom prst="rect">
            <a:avLst/>
          </a:prstGeom>
        </p:spPr>
      </p:pic>
      <p:pic>
        <p:nvPicPr>
          <p:cNvPr id="47" name="Picture 46"/>
          <p:cNvPicPr>
            <a:picLocks noChangeAspect="1"/>
          </p:cNvPicPr>
          <p:nvPr/>
        </p:nvPicPr>
        <p:blipFill rotWithShape="1">
          <a:blip r:embed="rId4">
            <a:duotone>
              <a:schemeClr val="accent2">
                <a:shade val="45000"/>
                <a:satMod val="135000"/>
              </a:schemeClr>
              <a:prstClr val="white"/>
            </a:duotone>
          </a:blip>
          <a:srcRect r="53472"/>
          <a:stretch/>
        </p:blipFill>
        <p:spPr>
          <a:xfrm>
            <a:off x="5241207" y="3291004"/>
            <a:ext cx="211861" cy="424490"/>
          </a:xfrm>
          <a:prstGeom prst="rect">
            <a:avLst/>
          </a:prstGeom>
        </p:spPr>
      </p:pic>
      <p:pic>
        <p:nvPicPr>
          <p:cNvPr id="48" name="Picture 47"/>
          <p:cNvPicPr>
            <a:picLocks noChangeAspect="1"/>
          </p:cNvPicPr>
          <p:nvPr/>
        </p:nvPicPr>
        <p:blipFill rotWithShape="1">
          <a:blip r:embed="rId4">
            <a:duotone>
              <a:schemeClr val="accent2">
                <a:shade val="45000"/>
                <a:satMod val="135000"/>
              </a:schemeClr>
              <a:prstClr val="white"/>
            </a:duotone>
          </a:blip>
          <a:srcRect r="53472"/>
          <a:stretch/>
        </p:blipFill>
        <p:spPr>
          <a:xfrm>
            <a:off x="3829528" y="2905327"/>
            <a:ext cx="211861" cy="424490"/>
          </a:xfrm>
          <a:prstGeom prst="rect">
            <a:avLst/>
          </a:prstGeom>
        </p:spPr>
      </p:pic>
      <p:pic>
        <p:nvPicPr>
          <p:cNvPr id="50" name="Picture 49"/>
          <p:cNvPicPr>
            <a:picLocks noChangeAspect="1"/>
          </p:cNvPicPr>
          <p:nvPr/>
        </p:nvPicPr>
        <p:blipFill>
          <a:blip r:embed="rId4">
            <a:duotone>
              <a:schemeClr val="accent5">
                <a:shade val="45000"/>
                <a:satMod val="135000"/>
              </a:schemeClr>
              <a:prstClr val="white"/>
            </a:duotone>
          </a:blip>
          <a:stretch>
            <a:fillRect/>
          </a:stretch>
        </p:blipFill>
        <p:spPr>
          <a:xfrm>
            <a:off x="5735383" y="4254975"/>
            <a:ext cx="455340" cy="424490"/>
          </a:xfrm>
          <a:prstGeom prst="rect">
            <a:avLst/>
          </a:prstGeom>
        </p:spPr>
      </p:pic>
      <p:pic>
        <p:nvPicPr>
          <p:cNvPr id="51" name="Picture 50"/>
          <p:cNvPicPr>
            <a:picLocks noChangeAspect="1"/>
          </p:cNvPicPr>
          <p:nvPr/>
        </p:nvPicPr>
        <p:blipFill>
          <a:blip r:embed="rId4">
            <a:duotone>
              <a:schemeClr val="accent5">
                <a:shade val="45000"/>
                <a:satMod val="135000"/>
              </a:schemeClr>
              <a:prstClr val="white"/>
            </a:duotone>
          </a:blip>
          <a:stretch>
            <a:fillRect/>
          </a:stretch>
        </p:blipFill>
        <p:spPr>
          <a:xfrm>
            <a:off x="6462594" y="4267552"/>
            <a:ext cx="455340" cy="424490"/>
          </a:xfrm>
          <a:prstGeom prst="rect">
            <a:avLst/>
          </a:prstGeom>
        </p:spPr>
      </p:pic>
      <p:pic>
        <p:nvPicPr>
          <p:cNvPr id="52" name="Picture 51"/>
          <p:cNvPicPr>
            <a:picLocks noChangeAspect="1"/>
          </p:cNvPicPr>
          <p:nvPr/>
        </p:nvPicPr>
        <p:blipFill>
          <a:blip r:embed="rId4">
            <a:duotone>
              <a:schemeClr val="accent5">
                <a:shade val="45000"/>
                <a:satMod val="135000"/>
              </a:schemeClr>
              <a:prstClr val="white"/>
            </a:duotone>
          </a:blip>
          <a:stretch>
            <a:fillRect/>
          </a:stretch>
        </p:blipFill>
        <p:spPr>
          <a:xfrm>
            <a:off x="3841435" y="3804492"/>
            <a:ext cx="455340" cy="424490"/>
          </a:xfrm>
          <a:prstGeom prst="rect">
            <a:avLst/>
          </a:prstGeom>
        </p:spPr>
      </p:pic>
      <p:pic>
        <p:nvPicPr>
          <p:cNvPr id="53" name="Picture 52"/>
          <p:cNvPicPr>
            <a:picLocks noChangeAspect="1"/>
          </p:cNvPicPr>
          <p:nvPr/>
        </p:nvPicPr>
        <p:blipFill>
          <a:blip r:embed="rId4">
            <a:duotone>
              <a:schemeClr val="accent5">
                <a:shade val="45000"/>
                <a:satMod val="135000"/>
              </a:schemeClr>
              <a:prstClr val="white"/>
            </a:duotone>
          </a:blip>
          <a:stretch>
            <a:fillRect/>
          </a:stretch>
        </p:blipFill>
        <p:spPr>
          <a:xfrm>
            <a:off x="3678765" y="3374182"/>
            <a:ext cx="455340" cy="424490"/>
          </a:xfrm>
          <a:prstGeom prst="rect">
            <a:avLst/>
          </a:prstGeom>
        </p:spPr>
      </p:pic>
      <p:pic>
        <p:nvPicPr>
          <p:cNvPr id="54" name="Picture 53"/>
          <p:cNvPicPr>
            <a:picLocks noChangeAspect="1"/>
          </p:cNvPicPr>
          <p:nvPr/>
        </p:nvPicPr>
        <p:blipFill>
          <a:blip r:embed="rId4">
            <a:duotone>
              <a:schemeClr val="accent5">
                <a:shade val="45000"/>
                <a:satMod val="135000"/>
              </a:schemeClr>
              <a:prstClr val="white"/>
            </a:duotone>
          </a:blip>
          <a:stretch>
            <a:fillRect/>
          </a:stretch>
        </p:blipFill>
        <p:spPr>
          <a:xfrm>
            <a:off x="4713628" y="3435638"/>
            <a:ext cx="455340" cy="424490"/>
          </a:xfrm>
          <a:prstGeom prst="rect">
            <a:avLst/>
          </a:prstGeom>
        </p:spPr>
      </p:pic>
      <p:pic>
        <p:nvPicPr>
          <p:cNvPr id="55" name="Picture 54"/>
          <p:cNvPicPr>
            <a:picLocks noChangeAspect="1"/>
          </p:cNvPicPr>
          <p:nvPr/>
        </p:nvPicPr>
        <p:blipFill>
          <a:blip r:embed="rId4">
            <a:duotone>
              <a:schemeClr val="accent5">
                <a:shade val="45000"/>
                <a:satMod val="135000"/>
              </a:schemeClr>
              <a:prstClr val="white"/>
            </a:duotone>
          </a:blip>
          <a:stretch>
            <a:fillRect/>
          </a:stretch>
        </p:blipFill>
        <p:spPr>
          <a:xfrm>
            <a:off x="6241770" y="3168355"/>
            <a:ext cx="455340" cy="424490"/>
          </a:xfrm>
          <a:prstGeom prst="rect">
            <a:avLst/>
          </a:prstGeom>
        </p:spPr>
      </p:pic>
      <p:pic>
        <p:nvPicPr>
          <p:cNvPr id="56" name="Picture 55"/>
          <p:cNvPicPr>
            <a:picLocks noChangeAspect="1"/>
          </p:cNvPicPr>
          <p:nvPr/>
        </p:nvPicPr>
        <p:blipFill>
          <a:blip r:embed="rId4">
            <a:duotone>
              <a:schemeClr val="accent5">
                <a:shade val="45000"/>
                <a:satMod val="135000"/>
              </a:schemeClr>
              <a:prstClr val="white"/>
            </a:duotone>
          </a:blip>
          <a:stretch>
            <a:fillRect/>
          </a:stretch>
        </p:blipFill>
        <p:spPr>
          <a:xfrm>
            <a:off x="4435726" y="3824522"/>
            <a:ext cx="455340" cy="424490"/>
          </a:xfrm>
          <a:prstGeom prst="rect">
            <a:avLst/>
          </a:prstGeom>
        </p:spPr>
      </p:pic>
      <p:pic>
        <p:nvPicPr>
          <p:cNvPr id="57" name="Picture 56"/>
          <p:cNvPicPr>
            <a:picLocks noChangeAspect="1"/>
          </p:cNvPicPr>
          <p:nvPr/>
        </p:nvPicPr>
        <p:blipFill>
          <a:blip r:embed="rId4">
            <a:duotone>
              <a:schemeClr val="accent5">
                <a:shade val="45000"/>
                <a:satMod val="135000"/>
              </a:schemeClr>
              <a:prstClr val="white"/>
            </a:duotone>
          </a:blip>
          <a:stretch>
            <a:fillRect/>
          </a:stretch>
        </p:blipFill>
        <p:spPr>
          <a:xfrm>
            <a:off x="7132612" y="3601736"/>
            <a:ext cx="455340" cy="424490"/>
          </a:xfrm>
          <a:prstGeom prst="rect">
            <a:avLst/>
          </a:prstGeom>
        </p:spPr>
      </p:pic>
      <p:pic>
        <p:nvPicPr>
          <p:cNvPr id="58" name="Picture 57"/>
          <p:cNvPicPr>
            <a:picLocks noChangeAspect="1"/>
          </p:cNvPicPr>
          <p:nvPr/>
        </p:nvPicPr>
        <p:blipFill>
          <a:blip r:embed="rId4">
            <a:duotone>
              <a:schemeClr val="accent5">
                <a:shade val="45000"/>
                <a:satMod val="135000"/>
              </a:schemeClr>
              <a:prstClr val="white"/>
            </a:duotone>
          </a:blip>
          <a:stretch>
            <a:fillRect/>
          </a:stretch>
        </p:blipFill>
        <p:spPr>
          <a:xfrm>
            <a:off x="5534230" y="3093360"/>
            <a:ext cx="455340" cy="424490"/>
          </a:xfrm>
          <a:prstGeom prst="rect">
            <a:avLst/>
          </a:prstGeom>
        </p:spPr>
      </p:pic>
      <p:pic>
        <p:nvPicPr>
          <p:cNvPr id="59" name="Picture 58"/>
          <p:cNvPicPr>
            <a:picLocks noChangeAspect="1"/>
          </p:cNvPicPr>
          <p:nvPr/>
        </p:nvPicPr>
        <p:blipFill>
          <a:blip r:embed="rId4">
            <a:duotone>
              <a:schemeClr val="accent5">
                <a:shade val="45000"/>
                <a:satMod val="135000"/>
              </a:schemeClr>
              <a:prstClr val="white"/>
            </a:duotone>
          </a:blip>
          <a:stretch>
            <a:fillRect/>
          </a:stretch>
        </p:blipFill>
        <p:spPr>
          <a:xfrm>
            <a:off x="5581110" y="2655380"/>
            <a:ext cx="455340" cy="424490"/>
          </a:xfrm>
          <a:prstGeom prst="rect">
            <a:avLst/>
          </a:prstGeom>
        </p:spPr>
      </p:pic>
      <p:pic>
        <p:nvPicPr>
          <p:cNvPr id="60" name="Picture 59"/>
          <p:cNvPicPr>
            <a:picLocks noChangeAspect="1"/>
          </p:cNvPicPr>
          <p:nvPr/>
        </p:nvPicPr>
        <p:blipFill>
          <a:blip r:embed="rId4">
            <a:duotone>
              <a:schemeClr val="accent5">
                <a:shade val="45000"/>
                <a:satMod val="135000"/>
              </a:schemeClr>
              <a:prstClr val="white"/>
            </a:duotone>
          </a:blip>
          <a:stretch>
            <a:fillRect/>
          </a:stretch>
        </p:blipFill>
        <p:spPr>
          <a:xfrm>
            <a:off x="6312013" y="2713098"/>
            <a:ext cx="455340" cy="424490"/>
          </a:xfrm>
          <a:prstGeom prst="rect">
            <a:avLst/>
          </a:prstGeom>
        </p:spPr>
      </p:pic>
      <p:pic>
        <p:nvPicPr>
          <p:cNvPr id="61" name="Picture 60"/>
          <p:cNvPicPr>
            <a:picLocks noChangeAspect="1"/>
          </p:cNvPicPr>
          <p:nvPr/>
        </p:nvPicPr>
        <p:blipFill>
          <a:blip r:embed="rId4">
            <a:duotone>
              <a:schemeClr val="accent5">
                <a:shade val="45000"/>
                <a:satMod val="135000"/>
              </a:schemeClr>
              <a:prstClr val="white"/>
            </a:duotone>
          </a:blip>
          <a:stretch>
            <a:fillRect/>
          </a:stretch>
        </p:blipFill>
        <p:spPr>
          <a:xfrm>
            <a:off x="6931043" y="2647954"/>
            <a:ext cx="455340" cy="424490"/>
          </a:xfrm>
          <a:prstGeom prst="rect">
            <a:avLst/>
          </a:prstGeom>
        </p:spPr>
      </p:pic>
      <p:pic>
        <p:nvPicPr>
          <p:cNvPr id="62" name="Picture 61"/>
          <p:cNvPicPr>
            <a:picLocks noChangeAspect="1"/>
          </p:cNvPicPr>
          <p:nvPr/>
        </p:nvPicPr>
        <p:blipFill>
          <a:blip r:embed="rId4">
            <a:duotone>
              <a:schemeClr val="accent5">
                <a:shade val="45000"/>
                <a:satMod val="135000"/>
              </a:schemeClr>
              <a:prstClr val="white"/>
            </a:duotone>
          </a:blip>
          <a:stretch>
            <a:fillRect/>
          </a:stretch>
        </p:blipFill>
        <p:spPr>
          <a:xfrm>
            <a:off x="5089783" y="4153704"/>
            <a:ext cx="455340" cy="424490"/>
          </a:xfrm>
          <a:prstGeom prst="rect">
            <a:avLst/>
          </a:prstGeom>
        </p:spPr>
      </p:pic>
      <p:pic>
        <p:nvPicPr>
          <p:cNvPr id="63" name="Picture 62"/>
          <p:cNvPicPr>
            <a:picLocks noChangeAspect="1"/>
          </p:cNvPicPr>
          <p:nvPr/>
        </p:nvPicPr>
        <p:blipFill>
          <a:blip r:embed="rId4">
            <a:duotone>
              <a:schemeClr val="accent5">
                <a:shade val="45000"/>
                <a:satMod val="135000"/>
              </a:schemeClr>
              <a:prstClr val="white"/>
            </a:duotone>
          </a:blip>
          <a:stretch>
            <a:fillRect/>
          </a:stretch>
        </p:blipFill>
        <p:spPr>
          <a:xfrm>
            <a:off x="4461197" y="4228646"/>
            <a:ext cx="455340" cy="424490"/>
          </a:xfrm>
          <a:prstGeom prst="rect">
            <a:avLst/>
          </a:prstGeom>
        </p:spPr>
      </p:pic>
      <p:pic>
        <p:nvPicPr>
          <p:cNvPr id="64" name="Picture 63"/>
          <p:cNvPicPr>
            <a:picLocks noChangeAspect="1"/>
          </p:cNvPicPr>
          <p:nvPr/>
        </p:nvPicPr>
        <p:blipFill>
          <a:blip r:embed="rId4">
            <a:duotone>
              <a:schemeClr val="accent5">
                <a:shade val="45000"/>
                <a:satMod val="135000"/>
              </a:schemeClr>
              <a:prstClr val="white"/>
            </a:duotone>
          </a:blip>
          <a:stretch>
            <a:fillRect/>
          </a:stretch>
        </p:blipFill>
        <p:spPr>
          <a:xfrm>
            <a:off x="6894039" y="3127830"/>
            <a:ext cx="455340" cy="424490"/>
          </a:xfrm>
          <a:prstGeom prst="rect">
            <a:avLst/>
          </a:prstGeom>
        </p:spPr>
      </p:pic>
      <p:pic>
        <p:nvPicPr>
          <p:cNvPr id="65" name="Picture 64"/>
          <p:cNvPicPr>
            <a:picLocks noChangeAspect="1"/>
          </p:cNvPicPr>
          <p:nvPr/>
        </p:nvPicPr>
        <p:blipFill>
          <a:blip r:embed="rId4">
            <a:duotone>
              <a:schemeClr val="accent5">
                <a:shade val="45000"/>
                <a:satMod val="135000"/>
              </a:schemeClr>
              <a:prstClr val="white"/>
            </a:duotone>
          </a:blip>
          <a:stretch>
            <a:fillRect/>
          </a:stretch>
        </p:blipFill>
        <p:spPr>
          <a:xfrm>
            <a:off x="3759708" y="4254975"/>
            <a:ext cx="455340" cy="424490"/>
          </a:xfrm>
          <a:prstGeom prst="rect">
            <a:avLst/>
          </a:prstGeom>
        </p:spPr>
      </p:pic>
      <p:sp>
        <p:nvSpPr>
          <p:cNvPr id="7" name="TextBox 6"/>
          <p:cNvSpPr txBox="1"/>
          <p:nvPr/>
        </p:nvSpPr>
        <p:spPr>
          <a:xfrm>
            <a:off x="5833332" y="1766014"/>
            <a:ext cx="1709929" cy="369332"/>
          </a:xfrm>
          <a:prstGeom prst="rect">
            <a:avLst/>
          </a:prstGeom>
          <a:solidFill>
            <a:schemeClr val="tx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dirty="0"/>
              <a:t>Left Handed</a:t>
            </a:r>
          </a:p>
        </p:txBody>
      </p:sp>
      <p:sp>
        <p:nvSpPr>
          <p:cNvPr id="66" name="TextBox 65"/>
          <p:cNvSpPr txBox="1"/>
          <p:nvPr/>
        </p:nvSpPr>
        <p:spPr>
          <a:xfrm>
            <a:off x="4058811" y="1771115"/>
            <a:ext cx="1659288" cy="369332"/>
          </a:xfrm>
          <a:prstGeom prst="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GB" dirty="0"/>
              <a:t>Right Handed</a:t>
            </a:r>
          </a:p>
        </p:txBody>
      </p:sp>
      <p:pic>
        <p:nvPicPr>
          <p:cNvPr id="67" name="Picture 66"/>
          <p:cNvPicPr>
            <a:picLocks noChangeAspect="1"/>
          </p:cNvPicPr>
          <p:nvPr/>
        </p:nvPicPr>
        <p:blipFill rotWithShape="1">
          <a:blip r:embed="rId4">
            <a:duotone>
              <a:schemeClr val="accent2">
                <a:shade val="45000"/>
                <a:satMod val="135000"/>
              </a:schemeClr>
              <a:prstClr val="white"/>
            </a:duotone>
          </a:blip>
          <a:srcRect l="52692"/>
          <a:stretch/>
        </p:blipFill>
        <p:spPr>
          <a:xfrm>
            <a:off x="6112951" y="3858286"/>
            <a:ext cx="215411" cy="424490"/>
          </a:xfrm>
          <a:prstGeom prst="rect">
            <a:avLst/>
          </a:prstGeom>
        </p:spPr>
      </p:pic>
      <p:sp>
        <p:nvSpPr>
          <p:cNvPr id="68" name="Text Box 12"/>
          <p:cNvSpPr txBox="1">
            <a:spLocks noChangeArrowheads="1"/>
          </p:cNvSpPr>
          <p:nvPr/>
        </p:nvSpPr>
        <p:spPr bwMode="auto">
          <a:xfrm>
            <a:off x="5577430" y="4509120"/>
            <a:ext cx="263525"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69" name="Text Box 14"/>
          <p:cNvSpPr txBox="1">
            <a:spLocks noChangeArrowheads="1"/>
          </p:cNvSpPr>
          <p:nvPr/>
        </p:nvSpPr>
        <p:spPr bwMode="auto">
          <a:xfrm>
            <a:off x="5545680" y="4545633"/>
            <a:ext cx="212725"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pic>
        <p:nvPicPr>
          <p:cNvPr id="70" name="Picture 69"/>
          <p:cNvPicPr>
            <a:picLocks noChangeAspect="1"/>
          </p:cNvPicPr>
          <p:nvPr/>
        </p:nvPicPr>
        <p:blipFill>
          <a:blip r:embed="rId4">
            <a:duotone>
              <a:schemeClr val="accent2">
                <a:shade val="45000"/>
                <a:satMod val="135000"/>
              </a:schemeClr>
              <a:prstClr val="white"/>
            </a:duotone>
          </a:blip>
          <a:stretch>
            <a:fillRect/>
          </a:stretch>
        </p:blipFill>
        <p:spPr>
          <a:xfrm>
            <a:off x="4336163" y="5017396"/>
            <a:ext cx="455340" cy="424490"/>
          </a:xfrm>
          <a:prstGeom prst="rect">
            <a:avLst/>
          </a:prstGeom>
        </p:spPr>
      </p:pic>
      <p:pic>
        <p:nvPicPr>
          <p:cNvPr id="71" name="Picture 70"/>
          <p:cNvPicPr>
            <a:picLocks noChangeAspect="1"/>
          </p:cNvPicPr>
          <p:nvPr/>
        </p:nvPicPr>
        <p:blipFill>
          <a:blip r:embed="rId4">
            <a:duotone>
              <a:schemeClr val="accent5">
                <a:shade val="45000"/>
                <a:satMod val="135000"/>
              </a:schemeClr>
              <a:prstClr val="white"/>
            </a:duotone>
          </a:blip>
          <a:stretch>
            <a:fillRect/>
          </a:stretch>
        </p:blipFill>
        <p:spPr>
          <a:xfrm>
            <a:off x="5959359" y="5646399"/>
            <a:ext cx="455340" cy="424490"/>
          </a:xfrm>
          <a:prstGeom prst="rect">
            <a:avLst/>
          </a:prstGeom>
        </p:spPr>
      </p:pic>
      <p:pic>
        <p:nvPicPr>
          <p:cNvPr id="72" name="Picture 71"/>
          <p:cNvPicPr>
            <a:picLocks noChangeAspect="1"/>
          </p:cNvPicPr>
          <p:nvPr/>
        </p:nvPicPr>
        <p:blipFill rotWithShape="1">
          <a:blip r:embed="rId4">
            <a:duotone>
              <a:schemeClr val="accent5">
                <a:shade val="45000"/>
                <a:satMod val="135000"/>
              </a:schemeClr>
              <a:prstClr val="white"/>
            </a:duotone>
          </a:blip>
          <a:srcRect l="52692"/>
          <a:stretch/>
        </p:blipFill>
        <p:spPr>
          <a:xfrm>
            <a:off x="3742443" y="4571063"/>
            <a:ext cx="215411" cy="424490"/>
          </a:xfrm>
          <a:prstGeom prst="rect">
            <a:avLst/>
          </a:prstGeom>
        </p:spPr>
      </p:pic>
      <p:pic>
        <p:nvPicPr>
          <p:cNvPr id="73" name="Picture 72"/>
          <p:cNvPicPr>
            <a:picLocks noChangeAspect="1"/>
          </p:cNvPicPr>
          <p:nvPr/>
        </p:nvPicPr>
        <p:blipFill rotWithShape="1">
          <a:blip r:embed="rId4">
            <a:duotone>
              <a:schemeClr val="accent5">
                <a:shade val="45000"/>
                <a:satMod val="135000"/>
              </a:schemeClr>
              <a:prstClr val="white"/>
            </a:duotone>
          </a:blip>
          <a:srcRect l="52692"/>
          <a:stretch/>
        </p:blipFill>
        <p:spPr>
          <a:xfrm>
            <a:off x="4055493" y="4571063"/>
            <a:ext cx="215411" cy="424490"/>
          </a:xfrm>
          <a:prstGeom prst="rect">
            <a:avLst/>
          </a:prstGeom>
        </p:spPr>
      </p:pic>
      <p:pic>
        <p:nvPicPr>
          <p:cNvPr id="74" name="Picture 73"/>
          <p:cNvPicPr>
            <a:picLocks noChangeAspect="1"/>
          </p:cNvPicPr>
          <p:nvPr/>
        </p:nvPicPr>
        <p:blipFill rotWithShape="1">
          <a:blip r:embed="rId4">
            <a:duotone>
              <a:schemeClr val="accent5">
                <a:shade val="45000"/>
                <a:satMod val="135000"/>
              </a:schemeClr>
              <a:prstClr val="white"/>
            </a:duotone>
          </a:blip>
          <a:srcRect l="52692"/>
          <a:stretch/>
        </p:blipFill>
        <p:spPr>
          <a:xfrm>
            <a:off x="6608948" y="5702176"/>
            <a:ext cx="215411" cy="424490"/>
          </a:xfrm>
          <a:prstGeom prst="rect">
            <a:avLst/>
          </a:prstGeom>
        </p:spPr>
      </p:pic>
      <p:pic>
        <p:nvPicPr>
          <p:cNvPr id="75" name="Picture 74"/>
          <p:cNvPicPr>
            <a:picLocks noChangeAspect="1"/>
          </p:cNvPicPr>
          <p:nvPr/>
        </p:nvPicPr>
        <p:blipFill rotWithShape="1">
          <a:blip r:embed="rId4">
            <a:duotone>
              <a:schemeClr val="accent5">
                <a:shade val="45000"/>
                <a:satMod val="135000"/>
              </a:schemeClr>
              <a:prstClr val="white"/>
            </a:duotone>
          </a:blip>
          <a:srcRect l="52692"/>
          <a:stretch/>
        </p:blipFill>
        <p:spPr>
          <a:xfrm>
            <a:off x="4402178" y="4590030"/>
            <a:ext cx="215411" cy="424490"/>
          </a:xfrm>
          <a:prstGeom prst="rect">
            <a:avLst/>
          </a:prstGeom>
        </p:spPr>
      </p:pic>
      <p:pic>
        <p:nvPicPr>
          <p:cNvPr id="76" name="Picture 75"/>
          <p:cNvPicPr>
            <a:picLocks noChangeAspect="1"/>
          </p:cNvPicPr>
          <p:nvPr/>
        </p:nvPicPr>
        <p:blipFill rotWithShape="1">
          <a:blip r:embed="rId4">
            <a:duotone>
              <a:schemeClr val="accent5">
                <a:shade val="45000"/>
                <a:satMod val="135000"/>
              </a:schemeClr>
              <a:prstClr val="white"/>
            </a:duotone>
          </a:blip>
          <a:srcRect l="52692"/>
          <a:stretch/>
        </p:blipFill>
        <p:spPr>
          <a:xfrm>
            <a:off x="5427665" y="4590030"/>
            <a:ext cx="215411" cy="424490"/>
          </a:xfrm>
          <a:prstGeom prst="rect">
            <a:avLst/>
          </a:prstGeom>
        </p:spPr>
      </p:pic>
      <p:pic>
        <p:nvPicPr>
          <p:cNvPr id="77" name="Picture 76"/>
          <p:cNvPicPr>
            <a:picLocks noChangeAspect="1"/>
          </p:cNvPicPr>
          <p:nvPr/>
        </p:nvPicPr>
        <p:blipFill rotWithShape="1">
          <a:blip r:embed="rId4">
            <a:duotone>
              <a:schemeClr val="accent5">
                <a:shade val="45000"/>
                <a:satMod val="135000"/>
              </a:schemeClr>
              <a:prstClr val="white"/>
            </a:duotone>
          </a:blip>
          <a:srcRect l="52692"/>
          <a:stretch/>
        </p:blipFill>
        <p:spPr>
          <a:xfrm>
            <a:off x="5104364" y="4541106"/>
            <a:ext cx="215411" cy="424490"/>
          </a:xfrm>
          <a:prstGeom prst="rect">
            <a:avLst/>
          </a:prstGeom>
        </p:spPr>
      </p:pic>
      <p:pic>
        <p:nvPicPr>
          <p:cNvPr id="78" name="Picture 77"/>
          <p:cNvPicPr>
            <a:picLocks noChangeAspect="1"/>
          </p:cNvPicPr>
          <p:nvPr/>
        </p:nvPicPr>
        <p:blipFill rotWithShape="1">
          <a:blip r:embed="rId4">
            <a:duotone>
              <a:schemeClr val="accent5">
                <a:shade val="45000"/>
                <a:satMod val="135000"/>
              </a:schemeClr>
              <a:prstClr val="white"/>
            </a:duotone>
          </a:blip>
          <a:srcRect l="52692"/>
          <a:stretch/>
        </p:blipFill>
        <p:spPr>
          <a:xfrm>
            <a:off x="4791314" y="4541106"/>
            <a:ext cx="215411" cy="424490"/>
          </a:xfrm>
          <a:prstGeom prst="rect">
            <a:avLst/>
          </a:prstGeom>
        </p:spPr>
      </p:pic>
      <p:pic>
        <p:nvPicPr>
          <p:cNvPr id="79" name="Picture 78"/>
          <p:cNvPicPr>
            <a:picLocks noChangeAspect="1"/>
          </p:cNvPicPr>
          <p:nvPr/>
        </p:nvPicPr>
        <p:blipFill rotWithShape="1">
          <a:blip r:embed="rId4">
            <a:duotone>
              <a:schemeClr val="accent5">
                <a:shade val="45000"/>
                <a:satMod val="135000"/>
              </a:schemeClr>
              <a:prstClr val="white"/>
            </a:duotone>
          </a:blip>
          <a:srcRect l="52692"/>
          <a:stretch/>
        </p:blipFill>
        <p:spPr>
          <a:xfrm>
            <a:off x="5549323" y="5698244"/>
            <a:ext cx="215411" cy="424490"/>
          </a:xfrm>
          <a:prstGeom prst="rect">
            <a:avLst/>
          </a:prstGeom>
        </p:spPr>
      </p:pic>
      <p:pic>
        <p:nvPicPr>
          <p:cNvPr id="80" name="Picture 79"/>
          <p:cNvPicPr>
            <a:picLocks noChangeAspect="1"/>
          </p:cNvPicPr>
          <p:nvPr/>
        </p:nvPicPr>
        <p:blipFill rotWithShape="1">
          <a:blip r:embed="rId4">
            <a:duotone>
              <a:schemeClr val="accent5">
                <a:shade val="45000"/>
                <a:satMod val="135000"/>
              </a:schemeClr>
              <a:prstClr val="white"/>
            </a:duotone>
          </a:blip>
          <a:srcRect l="52692"/>
          <a:stretch/>
        </p:blipFill>
        <p:spPr>
          <a:xfrm>
            <a:off x="3498714" y="3889004"/>
            <a:ext cx="215411" cy="424490"/>
          </a:xfrm>
          <a:prstGeom prst="rect">
            <a:avLst/>
          </a:prstGeom>
        </p:spPr>
      </p:pic>
      <p:pic>
        <p:nvPicPr>
          <p:cNvPr id="81" name="Picture 80"/>
          <p:cNvPicPr>
            <a:picLocks noChangeAspect="1"/>
          </p:cNvPicPr>
          <p:nvPr/>
        </p:nvPicPr>
        <p:blipFill rotWithShape="1">
          <a:blip r:embed="rId4">
            <a:duotone>
              <a:schemeClr val="accent5">
                <a:shade val="45000"/>
                <a:satMod val="135000"/>
              </a:schemeClr>
              <a:prstClr val="white"/>
            </a:duotone>
          </a:blip>
          <a:srcRect l="52692"/>
          <a:stretch/>
        </p:blipFill>
        <p:spPr>
          <a:xfrm>
            <a:off x="6886299" y="5657207"/>
            <a:ext cx="215411" cy="424490"/>
          </a:xfrm>
          <a:prstGeom prst="rect">
            <a:avLst/>
          </a:prstGeom>
        </p:spPr>
      </p:pic>
      <p:pic>
        <p:nvPicPr>
          <p:cNvPr id="82" name="Picture 81"/>
          <p:cNvPicPr>
            <a:picLocks noChangeAspect="1"/>
          </p:cNvPicPr>
          <p:nvPr/>
        </p:nvPicPr>
        <p:blipFill>
          <a:blip r:embed="rId4">
            <a:duotone>
              <a:schemeClr val="accent2">
                <a:shade val="45000"/>
                <a:satMod val="135000"/>
              </a:schemeClr>
              <a:prstClr val="white"/>
            </a:duotone>
          </a:blip>
          <a:stretch>
            <a:fillRect/>
          </a:stretch>
        </p:blipFill>
        <p:spPr>
          <a:xfrm>
            <a:off x="5093983" y="5007982"/>
            <a:ext cx="455340" cy="424490"/>
          </a:xfrm>
          <a:prstGeom prst="rect">
            <a:avLst/>
          </a:prstGeom>
        </p:spPr>
      </p:pic>
      <p:pic>
        <p:nvPicPr>
          <p:cNvPr id="83" name="Picture 82"/>
          <p:cNvPicPr>
            <a:picLocks noChangeAspect="1"/>
          </p:cNvPicPr>
          <p:nvPr/>
        </p:nvPicPr>
        <p:blipFill rotWithShape="1">
          <a:blip r:embed="rId4">
            <a:duotone>
              <a:schemeClr val="accent2">
                <a:shade val="45000"/>
                <a:satMod val="135000"/>
              </a:schemeClr>
              <a:prstClr val="white"/>
            </a:duotone>
          </a:blip>
          <a:srcRect r="53472"/>
          <a:stretch/>
        </p:blipFill>
        <p:spPr>
          <a:xfrm>
            <a:off x="6241291" y="4698597"/>
            <a:ext cx="211861" cy="424490"/>
          </a:xfrm>
          <a:prstGeom prst="rect">
            <a:avLst/>
          </a:prstGeom>
        </p:spPr>
      </p:pic>
      <p:pic>
        <p:nvPicPr>
          <p:cNvPr id="84" name="Picture 83"/>
          <p:cNvPicPr>
            <a:picLocks noChangeAspect="1"/>
          </p:cNvPicPr>
          <p:nvPr/>
        </p:nvPicPr>
        <p:blipFill rotWithShape="1">
          <a:blip r:embed="rId4">
            <a:duotone>
              <a:schemeClr val="accent2">
                <a:shade val="45000"/>
                <a:satMod val="135000"/>
              </a:schemeClr>
              <a:prstClr val="white"/>
            </a:duotone>
          </a:blip>
          <a:srcRect r="53472"/>
          <a:stretch/>
        </p:blipFill>
        <p:spPr>
          <a:xfrm>
            <a:off x="4572176" y="5420636"/>
            <a:ext cx="211861" cy="424490"/>
          </a:xfrm>
          <a:prstGeom prst="rect">
            <a:avLst/>
          </a:prstGeom>
        </p:spPr>
      </p:pic>
      <p:pic>
        <p:nvPicPr>
          <p:cNvPr id="85" name="Picture 84"/>
          <p:cNvPicPr>
            <a:picLocks noChangeAspect="1"/>
          </p:cNvPicPr>
          <p:nvPr/>
        </p:nvPicPr>
        <p:blipFill rotWithShape="1">
          <a:blip r:embed="rId4">
            <a:duotone>
              <a:schemeClr val="accent2">
                <a:shade val="45000"/>
                <a:satMod val="135000"/>
              </a:schemeClr>
              <a:prstClr val="white"/>
            </a:duotone>
          </a:blip>
          <a:srcRect r="53472"/>
          <a:stretch/>
        </p:blipFill>
        <p:spPr>
          <a:xfrm>
            <a:off x="7843089" y="3727996"/>
            <a:ext cx="211861" cy="424490"/>
          </a:xfrm>
          <a:prstGeom prst="rect">
            <a:avLst/>
          </a:prstGeom>
        </p:spPr>
      </p:pic>
      <p:pic>
        <p:nvPicPr>
          <p:cNvPr id="86" name="Picture 85"/>
          <p:cNvPicPr>
            <a:picLocks noChangeAspect="1"/>
          </p:cNvPicPr>
          <p:nvPr/>
        </p:nvPicPr>
        <p:blipFill rotWithShape="1">
          <a:blip r:embed="rId4">
            <a:duotone>
              <a:schemeClr val="accent2">
                <a:shade val="45000"/>
                <a:satMod val="135000"/>
              </a:schemeClr>
              <a:prstClr val="white"/>
            </a:duotone>
          </a:blip>
          <a:srcRect r="53472"/>
          <a:stretch/>
        </p:blipFill>
        <p:spPr>
          <a:xfrm>
            <a:off x="5393607" y="5422049"/>
            <a:ext cx="211861" cy="424490"/>
          </a:xfrm>
          <a:prstGeom prst="rect">
            <a:avLst/>
          </a:prstGeom>
        </p:spPr>
      </p:pic>
      <p:pic>
        <p:nvPicPr>
          <p:cNvPr id="87" name="Picture 86"/>
          <p:cNvPicPr>
            <a:picLocks noChangeAspect="1"/>
          </p:cNvPicPr>
          <p:nvPr/>
        </p:nvPicPr>
        <p:blipFill rotWithShape="1">
          <a:blip r:embed="rId4">
            <a:duotone>
              <a:schemeClr val="accent2">
                <a:shade val="45000"/>
                <a:satMod val="135000"/>
              </a:schemeClr>
              <a:prstClr val="white"/>
            </a:duotone>
          </a:blip>
          <a:srcRect r="53472"/>
          <a:stretch/>
        </p:blipFill>
        <p:spPr>
          <a:xfrm>
            <a:off x="3981928" y="5036372"/>
            <a:ext cx="211861" cy="424490"/>
          </a:xfrm>
          <a:prstGeom prst="rect">
            <a:avLst/>
          </a:prstGeom>
        </p:spPr>
      </p:pic>
      <p:pic>
        <p:nvPicPr>
          <p:cNvPr id="88" name="Picture 87"/>
          <p:cNvPicPr>
            <a:picLocks noChangeAspect="1"/>
          </p:cNvPicPr>
          <p:nvPr/>
        </p:nvPicPr>
        <p:blipFill>
          <a:blip r:embed="rId4">
            <a:duotone>
              <a:schemeClr val="accent5">
                <a:shade val="45000"/>
                <a:satMod val="135000"/>
              </a:schemeClr>
              <a:prstClr val="white"/>
            </a:duotone>
          </a:blip>
          <a:stretch>
            <a:fillRect/>
          </a:stretch>
        </p:blipFill>
        <p:spPr>
          <a:xfrm>
            <a:off x="7636337" y="2654394"/>
            <a:ext cx="455340" cy="424490"/>
          </a:xfrm>
          <a:prstGeom prst="rect">
            <a:avLst/>
          </a:prstGeom>
        </p:spPr>
      </p:pic>
      <p:pic>
        <p:nvPicPr>
          <p:cNvPr id="89" name="Picture 88"/>
          <p:cNvPicPr>
            <a:picLocks noChangeAspect="1"/>
          </p:cNvPicPr>
          <p:nvPr/>
        </p:nvPicPr>
        <p:blipFill>
          <a:blip r:embed="rId4">
            <a:duotone>
              <a:schemeClr val="accent5">
                <a:shade val="45000"/>
                <a:satMod val="135000"/>
              </a:schemeClr>
              <a:prstClr val="white"/>
            </a:duotone>
          </a:blip>
          <a:stretch>
            <a:fillRect/>
          </a:stretch>
        </p:blipFill>
        <p:spPr>
          <a:xfrm>
            <a:off x="7407509" y="4190367"/>
            <a:ext cx="455340" cy="424490"/>
          </a:xfrm>
          <a:prstGeom prst="rect">
            <a:avLst/>
          </a:prstGeom>
        </p:spPr>
      </p:pic>
      <p:pic>
        <p:nvPicPr>
          <p:cNvPr id="90" name="Picture 89"/>
          <p:cNvPicPr>
            <a:picLocks noChangeAspect="1"/>
          </p:cNvPicPr>
          <p:nvPr/>
        </p:nvPicPr>
        <p:blipFill>
          <a:blip r:embed="rId4">
            <a:duotone>
              <a:schemeClr val="accent5">
                <a:shade val="45000"/>
                <a:satMod val="135000"/>
              </a:schemeClr>
              <a:prstClr val="white"/>
            </a:duotone>
          </a:blip>
          <a:stretch>
            <a:fillRect/>
          </a:stretch>
        </p:blipFill>
        <p:spPr>
          <a:xfrm>
            <a:off x="8317426" y="4752515"/>
            <a:ext cx="455340" cy="424490"/>
          </a:xfrm>
          <a:prstGeom prst="rect">
            <a:avLst/>
          </a:prstGeom>
        </p:spPr>
      </p:pic>
      <p:pic>
        <p:nvPicPr>
          <p:cNvPr id="91" name="Picture 90"/>
          <p:cNvPicPr>
            <a:picLocks noChangeAspect="1"/>
          </p:cNvPicPr>
          <p:nvPr/>
        </p:nvPicPr>
        <p:blipFill>
          <a:blip r:embed="rId4">
            <a:duotone>
              <a:schemeClr val="accent5">
                <a:shade val="45000"/>
                <a:satMod val="135000"/>
              </a:schemeClr>
              <a:prstClr val="white"/>
            </a:duotone>
          </a:blip>
          <a:stretch>
            <a:fillRect/>
          </a:stretch>
        </p:blipFill>
        <p:spPr>
          <a:xfrm>
            <a:off x="3400488" y="5032407"/>
            <a:ext cx="455340" cy="424490"/>
          </a:xfrm>
          <a:prstGeom prst="rect">
            <a:avLst/>
          </a:prstGeom>
        </p:spPr>
      </p:pic>
      <p:pic>
        <p:nvPicPr>
          <p:cNvPr id="92" name="Picture 91"/>
          <p:cNvPicPr>
            <a:picLocks noChangeAspect="1"/>
          </p:cNvPicPr>
          <p:nvPr/>
        </p:nvPicPr>
        <p:blipFill>
          <a:blip r:embed="rId4">
            <a:duotone>
              <a:schemeClr val="accent5">
                <a:shade val="45000"/>
                <a:satMod val="135000"/>
              </a:schemeClr>
              <a:prstClr val="white"/>
            </a:duotone>
          </a:blip>
          <a:stretch>
            <a:fillRect/>
          </a:stretch>
        </p:blipFill>
        <p:spPr>
          <a:xfrm>
            <a:off x="4866028" y="5566683"/>
            <a:ext cx="455340" cy="424490"/>
          </a:xfrm>
          <a:prstGeom prst="rect">
            <a:avLst/>
          </a:prstGeom>
        </p:spPr>
      </p:pic>
      <p:pic>
        <p:nvPicPr>
          <p:cNvPr id="93" name="Picture 92"/>
          <p:cNvPicPr>
            <a:picLocks noChangeAspect="1"/>
          </p:cNvPicPr>
          <p:nvPr/>
        </p:nvPicPr>
        <p:blipFill>
          <a:blip r:embed="rId4">
            <a:duotone>
              <a:schemeClr val="accent5">
                <a:shade val="45000"/>
                <a:satMod val="135000"/>
              </a:schemeClr>
              <a:prstClr val="white"/>
            </a:duotone>
          </a:blip>
          <a:stretch>
            <a:fillRect/>
          </a:stretch>
        </p:blipFill>
        <p:spPr>
          <a:xfrm>
            <a:off x="6394170" y="5299400"/>
            <a:ext cx="455340" cy="424490"/>
          </a:xfrm>
          <a:prstGeom prst="rect">
            <a:avLst/>
          </a:prstGeom>
        </p:spPr>
      </p:pic>
      <p:pic>
        <p:nvPicPr>
          <p:cNvPr id="94" name="Picture 93"/>
          <p:cNvPicPr>
            <a:picLocks noChangeAspect="1"/>
          </p:cNvPicPr>
          <p:nvPr/>
        </p:nvPicPr>
        <p:blipFill>
          <a:blip r:embed="rId4">
            <a:duotone>
              <a:schemeClr val="accent5">
                <a:shade val="45000"/>
                <a:satMod val="135000"/>
              </a:schemeClr>
              <a:prstClr val="white"/>
            </a:duotone>
          </a:blip>
          <a:stretch>
            <a:fillRect/>
          </a:stretch>
        </p:blipFill>
        <p:spPr>
          <a:xfrm>
            <a:off x="8224185" y="3271951"/>
            <a:ext cx="455340" cy="424490"/>
          </a:xfrm>
          <a:prstGeom prst="rect">
            <a:avLst/>
          </a:prstGeom>
        </p:spPr>
      </p:pic>
      <p:pic>
        <p:nvPicPr>
          <p:cNvPr id="95" name="Picture 94"/>
          <p:cNvPicPr>
            <a:picLocks noChangeAspect="1"/>
          </p:cNvPicPr>
          <p:nvPr/>
        </p:nvPicPr>
        <p:blipFill>
          <a:blip r:embed="rId4">
            <a:duotone>
              <a:schemeClr val="accent5">
                <a:shade val="45000"/>
                <a:satMod val="135000"/>
              </a:schemeClr>
              <a:prstClr val="white"/>
            </a:duotone>
          </a:blip>
          <a:stretch>
            <a:fillRect/>
          </a:stretch>
        </p:blipFill>
        <p:spPr>
          <a:xfrm>
            <a:off x="7360282" y="5657207"/>
            <a:ext cx="455340" cy="424490"/>
          </a:xfrm>
          <a:prstGeom prst="rect">
            <a:avLst/>
          </a:prstGeom>
        </p:spPr>
      </p:pic>
      <p:pic>
        <p:nvPicPr>
          <p:cNvPr id="96" name="Picture 95"/>
          <p:cNvPicPr>
            <a:picLocks noChangeAspect="1"/>
          </p:cNvPicPr>
          <p:nvPr/>
        </p:nvPicPr>
        <p:blipFill>
          <a:blip r:embed="rId4">
            <a:duotone>
              <a:schemeClr val="accent5">
                <a:shade val="45000"/>
                <a:satMod val="135000"/>
              </a:schemeClr>
              <a:prstClr val="white"/>
            </a:duotone>
          </a:blip>
          <a:stretch>
            <a:fillRect/>
          </a:stretch>
        </p:blipFill>
        <p:spPr>
          <a:xfrm>
            <a:off x="5686630" y="5224405"/>
            <a:ext cx="455340" cy="424490"/>
          </a:xfrm>
          <a:prstGeom prst="rect">
            <a:avLst/>
          </a:prstGeom>
        </p:spPr>
      </p:pic>
      <p:pic>
        <p:nvPicPr>
          <p:cNvPr id="97" name="Picture 96"/>
          <p:cNvPicPr>
            <a:picLocks noChangeAspect="1"/>
          </p:cNvPicPr>
          <p:nvPr/>
        </p:nvPicPr>
        <p:blipFill>
          <a:blip r:embed="rId4">
            <a:duotone>
              <a:schemeClr val="accent5">
                <a:shade val="45000"/>
                <a:satMod val="135000"/>
              </a:schemeClr>
              <a:prstClr val="white"/>
            </a:duotone>
          </a:blip>
          <a:stretch>
            <a:fillRect/>
          </a:stretch>
        </p:blipFill>
        <p:spPr>
          <a:xfrm>
            <a:off x="5733510" y="4786425"/>
            <a:ext cx="455340" cy="424490"/>
          </a:xfrm>
          <a:prstGeom prst="rect">
            <a:avLst/>
          </a:prstGeom>
        </p:spPr>
      </p:pic>
      <p:pic>
        <p:nvPicPr>
          <p:cNvPr id="98" name="Picture 97"/>
          <p:cNvPicPr>
            <a:picLocks noChangeAspect="1"/>
          </p:cNvPicPr>
          <p:nvPr/>
        </p:nvPicPr>
        <p:blipFill>
          <a:blip r:embed="rId4">
            <a:duotone>
              <a:schemeClr val="accent5">
                <a:shade val="45000"/>
                <a:satMod val="135000"/>
              </a:schemeClr>
              <a:prstClr val="white"/>
            </a:duotone>
          </a:blip>
          <a:stretch>
            <a:fillRect/>
          </a:stretch>
        </p:blipFill>
        <p:spPr>
          <a:xfrm>
            <a:off x="6464413" y="4844143"/>
            <a:ext cx="455340" cy="424490"/>
          </a:xfrm>
          <a:prstGeom prst="rect">
            <a:avLst/>
          </a:prstGeom>
        </p:spPr>
      </p:pic>
      <p:pic>
        <p:nvPicPr>
          <p:cNvPr id="99" name="Picture 98"/>
          <p:cNvPicPr>
            <a:picLocks noChangeAspect="1"/>
          </p:cNvPicPr>
          <p:nvPr/>
        </p:nvPicPr>
        <p:blipFill>
          <a:blip r:embed="rId4">
            <a:duotone>
              <a:schemeClr val="accent5">
                <a:shade val="45000"/>
                <a:satMod val="135000"/>
              </a:schemeClr>
              <a:prstClr val="white"/>
            </a:duotone>
          </a:blip>
          <a:stretch>
            <a:fillRect/>
          </a:stretch>
        </p:blipFill>
        <p:spPr>
          <a:xfrm>
            <a:off x="7083443" y="4778999"/>
            <a:ext cx="455340" cy="424490"/>
          </a:xfrm>
          <a:prstGeom prst="rect">
            <a:avLst/>
          </a:prstGeom>
        </p:spPr>
      </p:pic>
      <p:pic>
        <p:nvPicPr>
          <p:cNvPr id="100" name="Picture 99"/>
          <p:cNvPicPr>
            <a:picLocks noChangeAspect="1"/>
          </p:cNvPicPr>
          <p:nvPr/>
        </p:nvPicPr>
        <p:blipFill>
          <a:blip r:embed="rId4">
            <a:duotone>
              <a:schemeClr val="accent5">
                <a:shade val="45000"/>
                <a:satMod val="135000"/>
              </a:schemeClr>
              <a:prstClr val="white"/>
            </a:duotone>
          </a:blip>
          <a:stretch>
            <a:fillRect/>
          </a:stretch>
        </p:blipFill>
        <p:spPr>
          <a:xfrm>
            <a:off x="3093140" y="4394118"/>
            <a:ext cx="455340" cy="424490"/>
          </a:xfrm>
          <a:prstGeom prst="rect">
            <a:avLst/>
          </a:prstGeom>
        </p:spPr>
      </p:pic>
      <p:pic>
        <p:nvPicPr>
          <p:cNvPr id="101" name="Picture 100"/>
          <p:cNvPicPr>
            <a:picLocks noChangeAspect="1"/>
          </p:cNvPicPr>
          <p:nvPr/>
        </p:nvPicPr>
        <p:blipFill>
          <a:blip r:embed="rId4">
            <a:duotone>
              <a:schemeClr val="accent5">
                <a:shade val="45000"/>
                <a:satMod val="135000"/>
              </a:schemeClr>
              <a:prstClr val="white"/>
            </a:duotone>
          </a:blip>
          <a:stretch>
            <a:fillRect/>
          </a:stretch>
        </p:blipFill>
        <p:spPr>
          <a:xfrm>
            <a:off x="7672947" y="3206915"/>
            <a:ext cx="455340" cy="424490"/>
          </a:xfrm>
          <a:prstGeom prst="rect">
            <a:avLst/>
          </a:prstGeom>
        </p:spPr>
      </p:pic>
      <p:pic>
        <p:nvPicPr>
          <p:cNvPr id="102" name="Picture 101"/>
          <p:cNvPicPr>
            <a:picLocks noChangeAspect="1"/>
          </p:cNvPicPr>
          <p:nvPr/>
        </p:nvPicPr>
        <p:blipFill>
          <a:blip r:embed="rId4">
            <a:duotone>
              <a:schemeClr val="accent5">
                <a:shade val="45000"/>
                <a:satMod val="135000"/>
              </a:schemeClr>
              <a:prstClr val="white"/>
            </a:duotone>
          </a:blip>
          <a:stretch>
            <a:fillRect/>
          </a:stretch>
        </p:blipFill>
        <p:spPr>
          <a:xfrm>
            <a:off x="7046439" y="5258875"/>
            <a:ext cx="455340" cy="424490"/>
          </a:xfrm>
          <a:prstGeom prst="rect">
            <a:avLst/>
          </a:prstGeom>
        </p:spPr>
      </p:pic>
      <p:pic>
        <p:nvPicPr>
          <p:cNvPr id="103" name="Picture 102"/>
          <p:cNvPicPr>
            <a:picLocks noChangeAspect="1"/>
          </p:cNvPicPr>
          <p:nvPr/>
        </p:nvPicPr>
        <p:blipFill>
          <a:blip r:embed="rId4">
            <a:duotone>
              <a:schemeClr val="accent5">
                <a:shade val="45000"/>
                <a:satMod val="135000"/>
              </a:schemeClr>
              <a:prstClr val="white"/>
            </a:duotone>
          </a:blip>
          <a:stretch>
            <a:fillRect/>
          </a:stretch>
        </p:blipFill>
        <p:spPr>
          <a:xfrm>
            <a:off x="7701845" y="4893154"/>
            <a:ext cx="455340" cy="424490"/>
          </a:xfrm>
          <a:prstGeom prst="rect">
            <a:avLst/>
          </a:prstGeom>
        </p:spPr>
      </p:pic>
      <p:pic>
        <p:nvPicPr>
          <p:cNvPr id="104" name="Picture 103"/>
          <p:cNvPicPr>
            <a:picLocks noChangeAspect="1"/>
          </p:cNvPicPr>
          <p:nvPr/>
        </p:nvPicPr>
        <p:blipFill rotWithShape="1">
          <a:blip r:embed="rId4">
            <a:duotone>
              <a:schemeClr val="accent2">
                <a:shade val="45000"/>
                <a:satMod val="135000"/>
              </a:schemeClr>
              <a:prstClr val="white"/>
            </a:duotone>
          </a:blip>
          <a:srcRect l="52692"/>
          <a:stretch/>
        </p:blipFill>
        <p:spPr>
          <a:xfrm>
            <a:off x="7740352" y="5299400"/>
            <a:ext cx="215411" cy="424490"/>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2018028570"/>
              </p:ext>
            </p:extLst>
          </p:nvPr>
        </p:nvGraphicFramePr>
        <p:xfrm>
          <a:off x="2697381" y="2362200"/>
          <a:ext cx="6222797" cy="3797868"/>
        </p:xfrm>
        <a:graphic>
          <a:graphicData uri="http://schemas.openxmlformats.org/drawingml/2006/table">
            <a:tbl>
              <a:tblPr firstRow="1" firstCol="1" bandRow="1">
                <a:tableStyleId>{9DCAF9ED-07DC-4A11-8D7F-57B35C25682E}</a:tableStyleId>
              </a:tblPr>
              <a:tblGrid>
                <a:gridCol w="1446200">
                  <a:extLst>
                    <a:ext uri="{9D8B030D-6E8A-4147-A177-3AD203B41FA5}">
                      <a16:colId xmlns:a16="http://schemas.microsoft.com/office/drawing/2014/main" val="2266574928"/>
                    </a:ext>
                  </a:extLst>
                </a:gridCol>
                <a:gridCol w="2059042">
                  <a:extLst>
                    <a:ext uri="{9D8B030D-6E8A-4147-A177-3AD203B41FA5}">
                      <a16:colId xmlns:a16="http://schemas.microsoft.com/office/drawing/2014/main" val="324477366"/>
                    </a:ext>
                  </a:extLst>
                </a:gridCol>
                <a:gridCol w="1801663">
                  <a:extLst>
                    <a:ext uri="{9D8B030D-6E8A-4147-A177-3AD203B41FA5}">
                      <a16:colId xmlns:a16="http://schemas.microsoft.com/office/drawing/2014/main" val="1002826351"/>
                    </a:ext>
                  </a:extLst>
                </a:gridCol>
                <a:gridCol w="915892">
                  <a:extLst>
                    <a:ext uri="{9D8B030D-6E8A-4147-A177-3AD203B41FA5}">
                      <a16:colId xmlns:a16="http://schemas.microsoft.com/office/drawing/2014/main" val="3234479733"/>
                    </a:ext>
                  </a:extLst>
                </a:gridCol>
              </a:tblGrid>
              <a:tr h="860643">
                <a:tc>
                  <a:txBody>
                    <a:bodyPr/>
                    <a:lstStyle/>
                    <a:p>
                      <a:endParaRPr lang="en-GB" sz="1100" dirty="0">
                        <a:effectLst/>
                        <a:latin typeface="Calibri" panose="020F0502020204030204" pitchFamily="34" charset="0"/>
                      </a:endParaRPr>
                    </a:p>
                  </a:txBody>
                  <a:tcPr marL="68580" marR="68580" marT="0" marB="0" anchor="ctr">
                    <a:lnR w="12700" cap="flat" cmpd="sng" algn="ctr">
                      <a:solidFill>
                        <a:schemeClr val="accent1"/>
                      </a:solidFill>
                      <a:prstDash val="solid"/>
                      <a:round/>
                      <a:headEnd type="none" w="med" len="med"/>
                      <a:tailEnd type="none" w="med" len="med"/>
                    </a:lnR>
                    <a:solidFill>
                      <a:schemeClr val="bg1"/>
                    </a:solidFill>
                  </a:tcPr>
                </a:tc>
                <a:tc>
                  <a:txBody>
                    <a:bodyPr/>
                    <a:lstStyle/>
                    <a:p>
                      <a:pPr algn="ctr">
                        <a:lnSpc>
                          <a:spcPct val="115000"/>
                        </a:lnSpc>
                        <a:spcAft>
                          <a:spcPts val="1000"/>
                        </a:spcAft>
                      </a:pPr>
                      <a:r>
                        <a:rPr lang="en-GB" sz="2000" dirty="0">
                          <a:effectLst/>
                        </a:rPr>
                        <a:t>Left handed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solidFill>
                      <a:schemeClr val="bg2">
                        <a:lumMod val="50000"/>
                      </a:schemeClr>
                    </a:solidFill>
                  </a:tcPr>
                </a:tc>
                <a:tc>
                  <a:txBody>
                    <a:bodyPr/>
                    <a:lstStyle/>
                    <a:p>
                      <a:pPr algn="ctr">
                        <a:lnSpc>
                          <a:spcPct val="115000"/>
                        </a:lnSpc>
                        <a:spcAft>
                          <a:spcPts val="1000"/>
                        </a:spcAft>
                      </a:pPr>
                      <a:r>
                        <a:rPr lang="en-GB" sz="2000" dirty="0">
                          <a:effectLst/>
                        </a:rPr>
                        <a:t>Right handed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solidFill>
                      <a:schemeClr val="bg2">
                        <a:lumMod val="50000"/>
                      </a:schemeClr>
                    </a:solidFill>
                  </a:tcPr>
                </a:tc>
                <a:tc>
                  <a:txBody>
                    <a:bodyPr/>
                    <a:lstStyle/>
                    <a:p>
                      <a:pPr algn="ctr">
                        <a:lnSpc>
                          <a:spcPct val="115000"/>
                        </a:lnSpc>
                        <a:spcAft>
                          <a:spcPts val="1000"/>
                        </a:spcAft>
                      </a:pPr>
                      <a:r>
                        <a:rPr lang="en-US" sz="2000" dirty="0">
                          <a:effectLst/>
                        </a:rPr>
                        <a:t>Total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solidFill>
                      <a:schemeClr val="bg2">
                        <a:lumMod val="50000"/>
                      </a:schemeClr>
                    </a:solidFill>
                  </a:tcPr>
                </a:tc>
                <a:extLst>
                  <a:ext uri="{0D108BD9-81ED-4DB2-BD59-A6C34878D82A}">
                    <a16:rowId xmlns:a16="http://schemas.microsoft.com/office/drawing/2014/main" val="4152025824"/>
                  </a:ext>
                </a:extLst>
              </a:tr>
              <a:tr h="967597">
                <a:tc>
                  <a:txBody>
                    <a:bodyPr/>
                    <a:lstStyle/>
                    <a:p>
                      <a:pPr algn="ctr">
                        <a:lnSpc>
                          <a:spcPct val="115000"/>
                        </a:lnSpc>
                        <a:spcAft>
                          <a:spcPts val="1000"/>
                        </a:spcAft>
                      </a:pPr>
                      <a:r>
                        <a:rPr lang="en-GB" sz="2400" dirty="0">
                          <a:solidFill>
                            <a:schemeClr val="bg1"/>
                          </a:solidFill>
                          <a:effectLst/>
                          <a:latin typeface="+mn-lt"/>
                          <a:ea typeface="+mn-ea"/>
                          <a:cs typeface="+mn-cs"/>
                        </a:rPr>
                        <a:t>Girl</a:t>
                      </a:r>
                      <a:endParaRPr lang="en-GB"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solidFill>
                      <a:schemeClr val="bg2">
                        <a:lumMod val="50000"/>
                      </a:schemeClr>
                    </a:solidFill>
                  </a:tcPr>
                </a:tc>
                <a:tc>
                  <a:txBody>
                    <a:bodyPr/>
                    <a:lstStyle/>
                    <a:p>
                      <a:pPr algn="ctr">
                        <a:lnSpc>
                          <a:spcPct val="115000"/>
                        </a:lnSpc>
                        <a:spcAft>
                          <a:spcPts val="1000"/>
                        </a:spcAft>
                      </a:pPr>
                      <a:r>
                        <a:rPr lang="en-GB" sz="2800" dirty="0">
                          <a:effectLst/>
                        </a:rPr>
                        <a:t>14</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solidFill>
                      <a:schemeClr val="bg1"/>
                    </a:solidFill>
                  </a:tcPr>
                </a:tc>
                <a:tc>
                  <a:txBody>
                    <a:bodyPr/>
                    <a:lstStyle/>
                    <a:p>
                      <a:pPr algn="ctr">
                        <a:lnSpc>
                          <a:spcPct val="115000"/>
                        </a:lnSpc>
                        <a:spcAft>
                          <a:spcPts val="1000"/>
                        </a:spcAft>
                      </a:pPr>
                      <a:r>
                        <a:rPr lang="en-GB" sz="2800" dirty="0">
                          <a:effectLst/>
                        </a:rPr>
                        <a:t>36</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solidFill>
                      <a:schemeClr val="bg1"/>
                    </a:solidFill>
                  </a:tcPr>
                </a:tc>
                <a:tc>
                  <a:txBody>
                    <a:bodyPr/>
                    <a:lstStyle/>
                    <a:p>
                      <a:pPr algn="ctr">
                        <a:lnSpc>
                          <a:spcPct val="115000"/>
                        </a:lnSpc>
                        <a:spcAft>
                          <a:spcPts val="1000"/>
                        </a:spcAft>
                      </a:pPr>
                      <a:r>
                        <a:rPr lang="en-GB" sz="2000" dirty="0">
                          <a:effectLst/>
                        </a:rPr>
                        <a:t>50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63606745"/>
                  </a:ext>
                </a:extLst>
              </a:tr>
              <a:tr h="1060588">
                <a:tc>
                  <a:txBody>
                    <a:bodyPr/>
                    <a:lstStyle/>
                    <a:p>
                      <a:pPr algn="ctr">
                        <a:lnSpc>
                          <a:spcPct val="115000"/>
                        </a:lnSpc>
                        <a:spcAft>
                          <a:spcPts val="1000"/>
                        </a:spcAft>
                      </a:pPr>
                      <a:r>
                        <a:rPr lang="en-GB" sz="2400" dirty="0">
                          <a:solidFill>
                            <a:schemeClr val="bg1"/>
                          </a:solidFill>
                          <a:effectLst/>
                        </a:rPr>
                        <a:t>Boy</a:t>
                      </a:r>
                      <a:endParaRPr lang="en-GB"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2">
                        <a:lumMod val="50000"/>
                      </a:schemeClr>
                    </a:solidFill>
                  </a:tcPr>
                </a:tc>
                <a:tc>
                  <a:txBody>
                    <a:bodyPr/>
                    <a:lstStyle/>
                    <a:p>
                      <a:pPr algn="ctr">
                        <a:lnSpc>
                          <a:spcPct val="115000"/>
                        </a:lnSpc>
                        <a:spcAft>
                          <a:spcPts val="1000"/>
                        </a:spcAft>
                      </a:pPr>
                      <a:r>
                        <a:rPr lang="en-GB" sz="2800" dirty="0">
                          <a:effectLst/>
                        </a:rPr>
                        <a:t>6</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algn="ctr">
                        <a:lnSpc>
                          <a:spcPct val="115000"/>
                        </a:lnSpc>
                        <a:spcAft>
                          <a:spcPts val="1000"/>
                        </a:spcAft>
                      </a:pPr>
                      <a:r>
                        <a:rPr lang="en-GB" sz="2800" dirty="0">
                          <a:effectLst/>
                        </a:rPr>
                        <a:t>44</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algn="ctr">
                        <a:lnSpc>
                          <a:spcPct val="115000"/>
                        </a:lnSpc>
                        <a:spcAft>
                          <a:spcPts val="1000"/>
                        </a:spcAft>
                      </a:pPr>
                      <a:r>
                        <a:rPr lang="en-GB" sz="2000" dirty="0">
                          <a:effectLst/>
                        </a:rPr>
                        <a:t>50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21102055"/>
                  </a:ext>
                </a:extLst>
              </a:tr>
              <a:tr h="909040">
                <a:tc>
                  <a:txBody>
                    <a:bodyPr/>
                    <a:lstStyle/>
                    <a:p>
                      <a:pPr algn="ctr">
                        <a:lnSpc>
                          <a:spcPct val="115000"/>
                        </a:lnSpc>
                        <a:spcAft>
                          <a:spcPts val="1000"/>
                        </a:spcAft>
                      </a:pPr>
                      <a:r>
                        <a:rPr lang="en-US" sz="2000" dirty="0">
                          <a:solidFill>
                            <a:schemeClr val="bg1"/>
                          </a:solidFill>
                          <a:effectLst/>
                        </a:rPr>
                        <a:t>Total</a:t>
                      </a:r>
                      <a:endParaRPr lang="en-GB"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solidFill>
                      <a:schemeClr val="bg2">
                        <a:lumMod val="50000"/>
                      </a:schemeClr>
                    </a:solidFill>
                  </a:tcPr>
                </a:tc>
                <a:tc>
                  <a:txBody>
                    <a:bodyPr/>
                    <a:lstStyle/>
                    <a:p>
                      <a:pPr algn="ctr">
                        <a:lnSpc>
                          <a:spcPct val="115000"/>
                        </a:lnSpc>
                        <a:spcAft>
                          <a:spcPts val="1000"/>
                        </a:spcAft>
                      </a:pPr>
                      <a:r>
                        <a:rPr lang="en-GB" sz="2000" dirty="0">
                          <a:effectLst/>
                        </a:rPr>
                        <a:t>20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solidFill>
                      <a:schemeClr val="bg1">
                        <a:lumMod val="95000"/>
                      </a:schemeClr>
                    </a:solidFill>
                  </a:tcPr>
                </a:tc>
                <a:tc>
                  <a:txBody>
                    <a:bodyPr/>
                    <a:lstStyle/>
                    <a:p>
                      <a:pPr algn="ctr">
                        <a:lnSpc>
                          <a:spcPct val="115000"/>
                        </a:lnSpc>
                        <a:spcAft>
                          <a:spcPts val="1000"/>
                        </a:spcAft>
                      </a:pPr>
                      <a:r>
                        <a:rPr lang="en-GB" sz="2000" dirty="0">
                          <a:effectLst/>
                        </a:rPr>
                        <a:t>80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solidFill>
                      <a:schemeClr val="bg1">
                        <a:lumMod val="95000"/>
                      </a:schemeClr>
                    </a:solidFill>
                  </a:tcPr>
                </a:tc>
                <a:tc>
                  <a:txBody>
                    <a:bodyPr/>
                    <a:lstStyle/>
                    <a:p>
                      <a:pPr algn="ctr">
                        <a:lnSpc>
                          <a:spcPct val="115000"/>
                        </a:lnSpc>
                        <a:spcAft>
                          <a:spcPts val="1000"/>
                        </a:spcAft>
                      </a:pPr>
                      <a:r>
                        <a:rPr lang="en-GB" sz="2000" dirty="0">
                          <a:effectLst/>
                        </a:rPr>
                        <a:t>100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accent1"/>
                      </a:solidFill>
                      <a:prstDash val="solid"/>
                      <a:round/>
                      <a:headEnd type="none" w="med" len="med"/>
                      <a:tailEnd type="none" w="med" len="med"/>
                    </a:lnL>
                    <a:lnT w="12700" cap="flat" cmpd="sng" algn="ctr">
                      <a:solidFill>
                        <a:schemeClr val="accent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3774175290"/>
                  </a:ext>
                </a:extLst>
              </a:tr>
            </a:tbl>
          </a:graphicData>
        </a:graphic>
      </p:graphicFrame>
    </p:spTree>
    <p:extLst>
      <p:ext uri="{BB962C8B-B14F-4D97-AF65-F5344CB8AC3E}">
        <p14:creationId xmlns:p14="http://schemas.microsoft.com/office/powerpoint/2010/main" val="2079192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latin typeface="+mn-lt"/>
              </a:rPr>
              <a:t>How to calculate our results</a:t>
            </a:r>
            <a:endParaRPr lang="en-US" dirty="0">
              <a:latin typeface="+mn-lt"/>
            </a:endParaRPr>
          </a:p>
        </p:txBody>
      </p:sp>
      <p:pic>
        <p:nvPicPr>
          <p:cNvPr id="12" name="Picture 5" descr="C:\Users\yex8077\AppData\Local\Microsoft\Windows\Temporary Internet Files\Content.IE5\0PP3M2N7\brain-1color[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0" name="Table 19"/>
          <p:cNvGraphicFramePr>
            <a:graphicFrameLocks noGrp="1"/>
          </p:cNvGraphicFramePr>
          <p:nvPr>
            <p:extLst>
              <p:ext uri="{D42A27DB-BD31-4B8C-83A1-F6EECF244321}">
                <p14:modId xmlns:p14="http://schemas.microsoft.com/office/powerpoint/2010/main" val="991883219"/>
              </p:ext>
            </p:extLst>
          </p:nvPr>
        </p:nvGraphicFramePr>
        <p:xfrm>
          <a:off x="379359" y="1685987"/>
          <a:ext cx="8003230" cy="2929390"/>
        </p:xfrm>
        <a:graphic>
          <a:graphicData uri="http://schemas.openxmlformats.org/drawingml/2006/table">
            <a:tbl>
              <a:tblPr firstRow="1" firstCol="1" bandRow="1">
                <a:tableStyleId>{69012ECD-51FC-41F1-AA8D-1B2483CD663E}</a:tableStyleId>
              </a:tblPr>
              <a:tblGrid>
                <a:gridCol w="1045793">
                  <a:extLst>
                    <a:ext uri="{9D8B030D-6E8A-4147-A177-3AD203B41FA5}">
                      <a16:colId xmlns:a16="http://schemas.microsoft.com/office/drawing/2014/main" val="20000"/>
                    </a:ext>
                  </a:extLst>
                </a:gridCol>
                <a:gridCol w="1007322">
                  <a:extLst>
                    <a:ext uri="{9D8B030D-6E8A-4147-A177-3AD203B41FA5}">
                      <a16:colId xmlns:a16="http://schemas.microsoft.com/office/drawing/2014/main" val="20001"/>
                    </a:ext>
                  </a:extLst>
                </a:gridCol>
                <a:gridCol w="1112997">
                  <a:extLst>
                    <a:ext uri="{9D8B030D-6E8A-4147-A177-3AD203B41FA5}">
                      <a16:colId xmlns:a16="http://schemas.microsoft.com/office/drawing/2014/main" val="20002"/>
                    </a:ext>
                  </a:extLst>
                </a:gridCol>
                <a:gridCol w="791726">
                  <a:extLst>
                    <a:ext uri="{9D8B030D-6E8A-4147-A177-3AD203B41FA5}">
                      <a16:colId xmlns:a16="http://schemas.microsoft.com/office/drawing/2014/main" val="20003"/>
                    </a:ext>
                  </a:extLst>
                </a:gridCol>
                <a:gridCol w="407559">
                  <a:extLst>
                    <a:ext uri="{9D8B030D-6E8A-4147-A177-3AD203B41FA5}">
                      <a16:colId xmlns:a16="http://schemas.microsoft.com/office/drawing/2014/main" val="20004"/>
                    </a:ext>
                  </a:extLst>
                </a:gridCol>
                <a:gridCol w="1297264">
                  <a:extLst>
                    <a:ext uri="{9D8B030D-6E8A-4147-A177-3AD203B41FA5}">
                      <a16:colId xmlns:a16="http://schemas.microsoft.com/office/drawing/2014/main" val="20005"/>
                    </a:ext>
                  </a:extLst>
                </a:gridCol>
                <a:gridCol w="1178099">
                  <a:extLst>
                    <a:ext uri="{9D8B030D-6E8A-4147-A177-3AD203B41FA5}">
                      <a16:colId xmlns:a16="http://schemas.microsoft.com/office/drawing/2014/main" val="20006"/>
                    </a:ext>
                  </a:extLst>
                </a:gridCol>
                <a:gridCol w="1162470">
                  <a:extLst>
                    <a:ext uri="{9D8B030D-6E8A-4147-A177-3AD203B41FA5}">
                      <a16:colId xmlns:a16="http://schemas.microsoft.com/office/drawing/2014/main" val="20007"/>
                    </a:ext>
                  </a:extLst>
                </a:gridCol>
              </a:tblGrid>
              <a:tr h="469472">
                <a:tc>
                  <a:txBody>
                    <a:bodyPr/>
                    <a:lstStyle/>
                    <a:p>
                      <a:r>
                        <a:rPr lang="en-GB" sz="1100" dirty="0">
                          <a:solidFill>
                            <a:schemeClr val="tx1"/>
                          </a:solidFill>
                          <a:effectLst/>
                          <a:latin typeface="Calibri" panose="020F0502020204030204" pitchFamily="34" charset="0"/>
                        </a:rPr>
                        <a:t>WHAT</a:t>
                      </a:r>
                      <a:r>
                        <a:rPr lang="en-GB" sz="1100" baseline="0" dirty="0">
                          <a:solidFill>
                            <a:schemeClr val="tx1"/>
                          </a:solidFill>
                          <a:effectLst/>
                          <a:latin typeface="Calibri" panose="020F0502020204030204" pitchFamily="34" charset="0"/>
                        </a:rPr>
                        <a:t> DID WE </a:t>
                      </a:r>
                      <a:r>
                        <a:rPr lang="en-GB" sz="1100" dirty="0">
                          <a:solidFill>
                            <a:schemeClr val="tx1"/>
                          </a:solidFill>
                          <a:effectLst/>
                          <a:latin typeface="Calibri" panose="020F0502020204030204" pitchFamily="34" charset="0"/>
                        </a:rPr>
                        <a:t>OBSERVE?</a:t>
                      </a:r>
                      <a:endParaRPr lang="en-GB" sz="1100" dirty="0">
                        <a:effectLst/>
                        <a:latin typeface="Calibri" panose="020F0502020204030204" pitchFamily="34" charset="0"/>
                      </a:endParaRPr>
                    </a:p>
                  </a:txBody>
                  <a:tcPr marL="68580" marR="68580" marT="0" marB="0" anchor="ctr">
                    <a:noFill/>
                  </a:tcPr>
                </a:tc>
                <a:tc>
                  <a:txBody>
                    <a:bodyPr/>
                    <a:lstStyle/>
                    <a:p>
                      <a:pPr algn="ctr">
                        <a:lnSpc>
                          <a:spcPct val="115000"/>
                        </a:lnSpc>
                        <a:spcAft>
                          <a:spcPts val="1000"/>
                        </a:spcAft>
                      </a:pPr>
                      <a:r>
                        <a:rPr lang="en-GB" sz="2000" dirty="0">
                          <a:effectLst/>
                        </a:rPr>
                        <a:t>Left handed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GB" sz="2000" dirty="0">
                          <a:effectLst/>
                        </a:rPr>
                        <a:t>Right handed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000" dirty="0">
                          <a:effectLst/>
                        </a:rPr>
                        <a:t>Total</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a:noFill/>
                    </a:lnR>
                  </a:tcPr>
                </a:tc>
                <a:tc>
                  <a:txBody>
                    <a:bodyPr/>
                    <a:lstStyle/>
                    <a:p>
                      <a:pPr algn="ctr">
                        <a:lnSpc>
                          <a:spcPct val="115000"/>
                        </a:lnSpc>
                        <a:spcAft>
                          <a:spcPts val="0"/>
                        </a:spcAft>
                      </a:pPr>
                      <a:r>
                        <a:rPr lang="en-US" sz="1000" dirty="0">
                          <a:effectLst/>
                        </a:rPr>
                        <a:t> </a:t>
                      </a:r>
                      <a:endParaRPr lang="en-GB" sz="1000" dirty="0">
                        <a:effectLst/>
                        <a:latin typeface="Calibri"/>
                        <a:ea typeface="Calibri"/>
                        <a:cs typeface="Times New Roman"/>
                      </a:endParaRPr>
                    </a:p>
                  </a:txBody>
                  <a:tcPr marL="68580" marR="68580" marT="0" marB="0" anchor="ctr">
                    <a:lnL>
                      <a:noFill/>
                    </a:lnL>
                    <a:lnR w="12700" cap="flat" cmpd="sng" algn="ctr">
                      <a:solidFill>
                        <a:schemeClr val="accent1"/>
                      </a:solidFill>
                      <a:prstDash val="solid"/>
                      <a:round/>
                      <a:headEnd type="none" w="med" len="med"/>
                      <a:tailEnd type="none" w="med" len="med"/>
                    </a:lnR>
                    <a:lnT w="10000" cap="flat" cmpd="sng" algn="ctr">
                      <a:noFill/>
                      <a:prstDash val="solid"/>
                    </a:lnT>
                    <a:lnB w="10000" cap="flat" cmpd="sng" algn="ctr">
                      <a:noFill/>
                      <a:prstDash val="solid"/>
                    </a:lnB>
                    <a:lnTlToBr w="12700" cmpd="sng">
                      <a:noFill/>
                      <a:prstDash val="solid"/>
                    </a:lnTlToBr>
                    <a:lnBlToTr w="12700" cmpd="sng">
                      <a:noFill/>
                      <a:prstDash val="solid"/>
                    </a:lnBlToTr>
                    <a:noFill/>
                  </a:tcPr>
                </a:tc>
                <a:tc>
                  <a:txBody>
                    <a:bodyPr/>
                    <a:lstStyle/>
                    <a:p>
                      <a:r>
                        <a:rPr lang="en-GB" sz="1100" dirty="0">
                          <a:solidFill>
                            <a:schemeClr val="tx1"/>
                          </a:solidFill>
                          <a:effectLst/>
                          <a:latin typeface="Calibri" panose="020F0502020204030204" pitchFamily="34" charset="0"/>
                        </a:rPr>
                        <a:t>WHAT</a:t>
                      </a:r>
                      <a:r>
                        <a:rPr lang="en-GB" sz="1100" baseline="0" dirty="0">
                          <a:solidFill>
                            <a:schemeClr val="tx1"/>
                          </a:solidFill>
                          <a:effectLst/>
                          <a:latin typeface="Calibri" panose="020F0502020204030204" pitchFamily="34" charset="0"/>
                        </a:rPr>
                        <a:t> DID WE EXPECT?</a:t>
                      </a:r>
                      <a:endParaRPr lang="en-GB" sz="1100" dirty="0">
                        <a:solidFill>
                          <a:schemeClr val="tx1"/>
                        </a:solidFill>
                        <a:effectLst/>
                        <a:latin typeface="Calibri" panose="020F0502020204030204" pitchFamily="34" charset="0"/>
                      </a:endParaRPr>
                    </a:p>
                  </a:txBody>
                  <a:tcPr marL="68580" marR="68580" marT="0" marB="0" anchor="ctr">
                    <a:lnL w="12700" cap="flat" cmpd="sng" algn="ctr">
                      <a:solidFill>
                        <a:schemeClr val="accent1"/>
                      </a:solidFill>
                      <a:prstDash val="solid"/>
                      <a:round/>
                      <a:headEnd type="none" w="med" len="med"/>
                      <a:tailEnd type="none" w="med" len="med"/>
                    </a:lnL>
                    <a:noFill/>
                  </a:tcPr>
                </a:tc>
                <a:tc>
                  <a:txBody>
                    <a:bodyPr/>
                    <a:lstStyle/>
                    <a:p>
                      <a:pPr algn="ctr">
                        <a:lnSpc>
                          <a:spcPct val="115000"/>
                        </a:lnSpc>
                        <a:spcAft>
                          <a:spcPts val="1000"/>
                        </a:spcAft>
                      </a:pPr>
                      <a:r>
                        <a:rPr lang="en-GB" sz="2000" dirty="0">
                          <a:effectLst/>
                        </a:rPr>
                        <a:t>Left handed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GB" sz="2000" dirty="0">
                          <a:effectLst/>
                        </a:rPr>
                        <a:t>Right handed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928251">
                <a:tc>
                  <a:txBody>
                    <a:bodyPr/>
                    <a:lstStyle/>
                    <a:p>
                      <a:pPr algn="ctr">
                        <a:lnSpc>
                          <a:spcPct val="115000"/>
                        </a:lnSpc>
                        <a:spcAft>
                          <a:spcPts val="1000"/>
                        </a:spcAft>
                      </a:pPr>
                      <a:r>
                        <a:rPr lang="en-GB" sz="2400" dirty="0">
                          <a:solidFill>
                            <a:schemeClr val="bg1"/>
                          </a:solidFill>
                          <a:effectLst/>
                        </a:rPr>
                        <a:t>Girl</a:t>
                      </a:r>
                      <a:endParaRPr lang="en-GB"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1"/>
                    </a:solidFill>
                  </a:tcPr>
                </a:tc>
                <a:tc>
                  <a:txBody>
                    <a:bodyPr/>
                    <a:lstStyle/>
                    <a:p>
                      <a:pPr algn="ctr">
                        <a:lnSpc>
                          <a:spcPct val="115000"/>
                        </a:lnSpc>
                        <a:spcAft>
                          <a:spcPts val="1000"/>
                        </a:spcAft>
                      </a:pPr>
                      <a:r>
                        <a:rPr lang="en-GB" sz="2800" dirty="0">
                          <a:effectLst/>
                        </a:rPr>
                        <a:t>14</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GB" sz="2800" dirty="0">
                          <a:effectLst/>
                        </a:rPr>
                        <a:t>36</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GB" sz="2000" dirty="0">
                          <a:effectLst/>
                        </a:rPr>
                        <a:t>50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a:noFill/>
                    </a:lnR>
                    <a:solidFill>
                      <a:schemeClr val="bg1">
                        <a:lumMod val="95000"/>
                      </a:schemeClr>
                    </a:solidFill>
                  </a:tcPr>
                </a:tc>
                <a:tc>
                  <a:txBody>
                    <a:bodyPr/>
                    <a:lstStyle/>
                    <a:p>
                      <a:pPr algn="ctr">
                        <a:lnSpc>
                          <a:spcPct val="115000"/>
                        </a:lnSpc>
                        <a:spcAft>
                          <a:spcPts val="0"/>
                        </a:spcAft>
                      </a:pPr>
                      <a:r>
                        <a:rPr lang="en-GB" sz="1000" dirty="0">
                          <a:effectLst/>
                        </a:rPr>
                        <a:t> </a:t>
                      </a:r>
                      <a:endParaRPr lang="en-GB" sz="1000" dirty="0">
                        <a:effectLst/>
                        <a:latin typeface="Calibri"/>
                        <a:ea typeface="Calibri"/>
                        <a:cs typeface="Times New Roman"/>
                      </a:endParaRPr>
                    </a:p>
                  </a:txBody>
                  <a:tcPr marL="68580" marR="68580" marT="0" marB="0" anchor="ctr">
                    <a:lnL>
                      <a:noFill/>
                    </a:lnL>
                    <a:lnR>
                      <a:noFill/>
                    </a:lnR>
                    <a:lnT w="10000" cap="flat" cmpd="sng" algn="ctr">
                      <a:noFill/>
                      <a:prstDash val="solid"/>
                    </a:lnT>
                    <a:lnB w="10000" cap="flat" cmpd="sng" algn="ctr">
                      <a:noFill/>
                      <a:prstDash val="solid"/>
                    </a:lnB>
                    <a:lnTlToBr w="12700" cmpd="sng">
                      <a:noFill/>
                      <a:prstDash val="solid"/>
                    </a:lnTlToBr>
                    <a:lnBlToTr w="12700" cmpd="sng">
                      <a:noFill/>
                      <a:prstDash val="solid"/>
                    </a:lnBlToTr>
                  </a:tcPr>
                </a:tc>
                <a:tc>
                  <a:txBody>
                    <a:bodyPr/>
                    <a:lstStyle/>
                    <a:p>
                      <a:pPr algn="ctr">
                        <a:lnSpc>
                          <a:spcPct val="115000"/>
                        </a:lnSpc>
                        <a:spcAft>
                          <a:spcPts val="1000"/>
                        </a:spcAft>
                      </a:pPr>
                      <a:r>
                        <a:rPr lang="en-GB" sz="2400" dirty="0">
                          <a:solidFill>
                            <a:schemeClr val="bg1"/>
                          </a:solidFill>
                          <a:effectLst/>
                        </a:rPr>
                        <a:t>Girl</a:t>
                      </a:r>
                      <a:endParaRPr lang="en-GB"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solidFill>
                      <a:schemeClr val="accent1"/>
                    </a:solidFill>
                  </a:tcPr>
                </a:tc>
                <a:tc>
                  <a:txBody>
                    <a:bodyPr/>
                    <a:lstStyle/>
                    <a:p>
                      <a:pPr algn="ctr">
                        <a:lnSpc>
                          <a:spcPct val="115000"/>
                        </a:lnSpc>
                        <a:spcAft>
                          <a:spcPts val="0"/>
                        </a:spcAft>
                      </a:pPr>
                      <a:r>
                        <a:rPr lang="en-GB" sz="2400" dirty="0">
                          <a:effectLst/>
                          <a:latin typeface="Calibri"/>
                          <a:ea typeface="Calibri"/>
                          <a:cs typeface="Times New Roman"/>
                        </a:rPr>
                        <a:t>10</a:t>
                      </a:r>
                    </a:p>
                  </a:txBody>
                  <a:tcPr marL="68580" marR="68580" marT="0" marB="0" anchor="ctr"/>
                </a:tc>
                <a:tc>
                  <a:txBody>
                    <a:bodyPr/>
                    <a:lstStyle/>
                    <a:p>
                      <a:pPr algn="ctr">
                        <a:lnSpc>
                          <a:spcPct val="115000"/>
                        </a:lnSpc>
                        <a:spcAft>
                          <a:spcPts val="0"/>
                        </a:spcAft>
                      </a:pPr>
                      <a:r>
                        <a:rPr lang="en-GB" sz="2400" dirty="0">
                          <a:effectLst/>
                          <a:latin typeface="Calibri"/>
                          <a:ea typeface="Calibri"/>
                          <a:cs typeface="Times New Roman"/>
                        </a:rPr>
                        <a:t>40</a:t>
                      </a:r>
                    </a:p>
                  </a:txBody>
                  <a:tcPr marL="68580" marR="68580" marT="0" marB="0" anchor="ctr"/>
                </a:tc>
                <a:extLst>
                  <a:ext uri="{0D108BD9-81ED-4DB2-BD59-A6C34878D82A}">
                    <a16:rowId xmlns:a16="http://schemas.microsoft.com/office/drawing/2014/main" val="10001"/>
                  </a:ext>
                </a:extLst>
              </a:tr>
              <a:tr h="928251">
                <a:tc>
                  <a:txBody>
                    <a:bodyPr/>
                    <a:lstStyle/>
                    <a:p>
                      <a:pPr algn="ctr">
                        <a:lnSpc>
                          <a:spcPct val="115000"/>
                        </a:lnSpc>
                        <a:spcAft>
                          <a:spcPts val="1000"/>
                        </a:spcAft>
                      </a:pPr>
                      <a:r>
                        <a:rPr lang="en-GB" sz="2400" dirty="0">
                          <a:solidFill>
                            <a:schemeClr val="bg1"/>
                          </a:solidFill>
                          <a:effectLst/>
                        </a:rPr>
                        <a:t>Boy</a:t>
                      </a:r>
                      <a:endParaRPr lang="en-GB"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1"/>
                    </a:solidFill>
                  </a:tcPr>
                </a:tc>
                <a:tc>
                  <a:txBody>
                    <a:bodyPr/>
                    <a:lstStyle/>
                    <a:p>
                      <a:pPr algn="ctr">
                        <a:lnSpc>
                          <a:spcPct val="115000"/>
                        </a:lnSpc>
                        <a:spcAft>
                          <a:spcPts val="1000"/>
                        </a:spcAft>
                      </a:pPr>
                      <a:r>
                        <a:rPr lang="en-GB" sz="2800" dirty="0">
                          <a:effectLst/>
                        </a:rPr>
                        <a:t>6</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GB" sz="2800" dirty="0">
                          <a:effectLst/>
                        </a:rPr>
                        <a:t>44</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GB" sz="2000" dirty="0">
                          <a:effectLst/>
                        </a:rPr>
                        <a:t>50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a:noFill/>
                    </a:lnR>
                    <a:solidFill>
                      <a:schemeClr val="bg1">
                        <a:lumMod val="95000"/>
                      </a:schemeClr>
                    </a:solidFill>
                  </a:tcPr>
                </a:tc>
                <a:tc>
                  <a:txBody>
                    <a:bodyPr/>
                    <a:lstStyle/>
                    <a:p>
                      <a:pPr algn="ctr">
                        <a:lnSpc>
                          <a:spcPct val="115000"/>
                        </a:lnSpc>
                        <a:spcAft>
                          <a:spcPts val="0"/>
                        </a:spcAft>
                      </a:pPr>
                      <a:r>
                        <a:rPr lang="en-GB" sz="1000" dirty="0">
                          <a:effectLst/>
                        </a:rPr>
                        <a:t> </a:t>
                      </a:r>
                      <a:endParaRPr lang="en-GB" sz="1000" dirty="0">
                        <a:effectLst/>
                        <a:latin typeface="Calibri"/>
                        <a:ea typeface="Calibri"/>
                        <a:cs typeface="Times New Roman"/>
                      </a:endParaRPr>
                    </a:p>
                  </a:txBody>
                  <a:tcPr marL="68580" marR="68580" marT="0" marB="0" anchor="ctr">
                    <a:lnL>
                      <a:noFill/>
                    </a:lnL>
                    <a:lnR>
                      <a:noFill/>
                    </a:lnR>
                    <a:lnT w="10000" cap="flat" cmpd="sng" algn="ctr">
                      <a:noFill/>
                      <a:prstDash val="solid"/>
                    </a:lnT>
                    <a:lnB w="10000" cap="flat" cmpd="sng" algn="ctr">
                      <a:noFill/>
                      <a:prstDash val="solid"/>
                    </a:lnB>
                    <a:lnTlToBr w="12700" cmpd="sng">
                      <a:noFill/>
                      <a:prstDash val="solid"/>
                    </a:lnTlToBr>
                    <a:lnBlToTr w="12700" cmpd="sng">
                      <a:noFill/>
                      <a:prstDash val="solid"/>
                    </a:lnBlToTr>
                  </a:tcPr>
                </a:tc>
                <a:tc>
                  <a:txBody>
                    <a:bodyPr/>
                    <a:lstStyle/>
                    <a:p>
                      <a:pPr algn="ctr">
                        <a:lnSpc>
                          <a:spcPct val="115000"/>
                        </a:lnSpc>
                        <a:spcAft>
                          <a:spcPts val="1000"/>
                        </a:spcAft>
                      </a:pPr>
                      <a:r>
                        <a:rPr lang="en-GB" sz="2400" dirty="0">
                          <a:solidFill>
                            <a:schemeClr val="bg1"/>
                          </a:solidFill>
                          <a:effectLst/>
                        </a:rPr>
                        <a:t>Boy</a:t>
                      </a:r>
                      <a:endParaRPr lang="en-GB" sz="2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B w="10000" cap="flat" cmpd="sng" algn="ctr">
                      <a:noFill/>
                      <a:prstDash val="solid"/>
                    </a:lnB>
                    <a:solidFill>
                      <a:schemeClr val="accent1"/>
                    </a:solidFill>
                  </a:tcPr>
                </a:tc>
                <a:tc>
                  <a:txBody>
                    <a:bodyPr/>
                    <a:lstStyle/>
                    <a:p>
                      <a:pPr algn="ctr">
                        <a:lnSpc>
                          <a:spcPct val="115000"/>
                        </a:lnSpc>
                        <a:spcAft>
                          <a:spcPts val="0"/>
                        </a:spcAft>
                      </a:pPr>
                      <a:r>
                        <a:rPr lang="en-GB" sz="2400" dirty="0">
                          <a:effectLst/>
                          <a:latin typeface="Calibri"/>
                          <a:ea typeface="Calibri"/>
                          <a:cs typeface="Times New Roman"/>
                        </a:rPr>
                        <a:t>10</a:t>
                      </a:r>
                    </a:p>
                  </a:txBody>
                  <a:tcPr marL="68580" marR="68580" marT="0" marB="0" anchor="ctr">
                    <a:lnB w="12700" cap="flat" cmpd="sng" algn="ctr">
                      <a:solidFill>
                        <a:schemeClr val="accent1"/>
                      </a:solidFill>
                      <a:prstDash val="solid"/>
                      <a:round/>
                      <a:headEnd type="none" w="med" len="med"/>
                      <a:tailEnd type="none" w="med" len="med"/>
                    </a:lnB>
                  </a:tcPr>
                </a:tc>
                <a:tc>
                  <a:txBody>
                    <a:bodyPr/>
                    <a:lstStyle/>
                    <a:p>
                      <a:pPr algn="ctr">
                        <a:lnSpc>
                          <a:spcPct val="115000"/>
                        </a:lnSpc>
                        <a:spcAft>
                          <a:spcPts val="0"/>
                        </a:spcAft>
                      </a:pPr>
                      <a:r>
                        <a:rPr lang="en-GB" sz="2400" dirty="0">
                          <a:effectLst/>
                          <a:latin typeface="Calibri"/>
                          <a:ea typeface="Calibri"/>
                          <a:cs typeface="Times New Roman"/>
                        </a:rPr>
                        <a:t>40</a:t>
                      </a:r>
                    </a:p>
                  </a:txBody>
                  <a:tcPr marL="68580" marR="68580" marT="0" marB="0" anchor="ctr">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002"/>
                  </a:ext>
                </a:extLst>
              </a:tr>
              <a:tr h="394263">
                <a:tc>
                  <a:txBody>
                    <a:bodyPr/>
                    <a:lstStyle/>
                    <a:p>
                      <a:pPr algn="ctr">
                        <a:lnSpc>
                          <a:spcPct val="115000"/>
                        </a:lnSpc>
                        <a:spcAft>
                          <a:spcPts val="1000"/>
                        </a:spcAft>
                      </a:pPr>
                      <a:r>
                        <a:rPr lang="en-US" sz="2000" dirty="0">
                          <a:solidFill>
                            <a:schemeClr val="bg1"/>
                          </a:solidFill>
                          <a:effectLst/>
                        </a:rPr>
                        <a:t>Total</a:t>
                      </a:r>
                      <a:endParaRPr lang="en-GB"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1"/>
                    </a:solidFill>
                  </a:tcPr>
                </a:tc>
                <a:tc>
                  <a:txBody>
                    <a:bodyPr/>
                    <a:lstStyle/>
                    <a:p>
                      <a:pPr algn="ctr">
                        <a:lnSpc>
                          <a:spcPct val="115000"/>
                        </a:lnSpc>
                        <a:spcAft>
                          <a:spcPts val="1000"/>
                        </a:spcAft>
                      </a:pPr>
                      <a:r>
                        <a:rPr lang="en-GB" sz="2000" dirty="0">
                          <a:effectLst/>
                        </a:rPr>
                        <a:t>20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95000"/>
                      </a:schemeClr>
                    </a:solidFill>
                  </a:tcPr>
                </a:tc>
                <a:tc>
                  <a:txBody>
                    <a:bodyPr/>
                    <a:lstStyle/>
                    <a:p>
                      <a:pPr algn="ctr">
                        <a:lnSpc>
                          <a:spcPct val="115000"/>
                        </a:lnSpc>
                        <a:spcAft>
                          <a:spcPts val="1000"/>
                        </a:spcAft>
                      </a:pPr>
                      <a:r>
                        <a:rPr lang="en-GB" sz="2000" dirty="0">
                          <a:effectLst/>
                        </a:rPr>
                        <a:t>80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95000"/>
                      </a:schemeClr>
                    </a:solidFill>
                  </a:tcPr>
                </a:tc>
                <a:tc>
                  <a:txBody>
                    <a:bodyPr/>
                    <a:lstStyle/>
                    <a:p>
                      <a:pPr algn="ctr">
                        <a:lnSpc>
                          <a:spcPct val="115000"/>
                        </a:lnSpc>
                        <a:spcAft>
                          <a:spcPts val="1000"/>
                        </a:spcAft>
                      </a:pPr>
                      <a:r>
                        <a:rPr lang="en-GB" sz="2000" dirty="0">
                          <a:effectLst/>
                        </a:rPr>
                        <a:t>100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a:noFill/>
                    </a:lnR>
                    <a:solidFill>
                      <a:schemeClr val="bg1">
                        <a:lumMod val="95000"/>
                      </a:schemeClr>
                    </a:solidFill>
                  </a:tcPr>
                </a:tc>
                <a:tc>
                  <a:txBody>
                    <a:bodyPr/>
                    <a:lstStyle/>
                    <a:p>
                      <a:pPr algn="ctr">
                        <a:lnSpc>
                          <a:spcPct val="115000"/>
                        </a:lnSpc>
                        <a:spcAft>
                          <a:spcPts val="0"/>
                        </a:spcAft>
                      </a:pPr>
                      <a:r>
                        <a:rPr lang="en-GB" sz="1000" dirty="0">
                          <a:effectLst/>
                        </a:rPr>
                        <a:t> </a:t>
                      </a:r>
                      <a:endParaRPr lang="en-GB" sz="1000" dirty="0">
                        <a:effectLst/>
                        <a:latin typeface="Calibri"/>
                        <a:ea typeface="Calibri"/>
                        <a:cs typeface="Times New Roman"/>
                      </a:endParaRPr>
                    </a:p>
                  </a:txBody>
                  <a:tcPr marL="68580" marR="68580" marT="0" marB="0">
                    <a:lnL>
                      <a:noFill/>
                    </a:lnL>
                    <a:lnR>
                      <a:noFill/>
                    </a:lnR>
                    <a:lnT w="10000" cap="flat" cmpd="sng" algn="ctr">
                      <a:noFill/>
                      <a:prstDash val="solid"/>
                    </a:lnT>
                    <a:lnB w="10000" cap="flat" cmpd="sng" algn="ctr">
                      <a:noFill/>
                      <a:prstDash val="solid"/>
                    </a:lnB>
                    <a:lnTlToBr w="12700" cmpd="sng">
                      <a:noFill/>
                      <a:prstDash val="solid"/>
                    </a:lnTlToBr>
                    <a:lnBlToTr w="12700" cmpd="sng">
                      <a:noFill/>
                      <a:prstDash val="solid"/>
                    </a:lnBlToTr>
                  </a:tcPr>
                </a:tc>
                <a:tc>
                  <a:txBody>
                    <a:bodyPr/>
                    <a:lstStyle/>
                    <a:p>
                      <a:pPr algn="ctr">
                        <a:lnSpc>
                          <a:spcPct val="115000"/>
                        </a:lnSpc>
                        <a:spcAft>
                          <a:spcPts val="1000"/>
                        </a:spcAft>
                      </a:pPr>
                      <a:endParaRPr lang="en-GB" sz="1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a:noFill/>
                    </a:lnR>
                    <a:lnT w="10000" cap="flat" cmpd="sng" algn="ctr">
                      <a:noFill/>
                      <a:prstDash val="solid"/>
                    </a:lnT>
                    <a:lnB w="10000" cap="flat" cmpd="sng" algn="ctr">
                      <a:noFill/>
                      <a:prstDash val="solid"/>
                    </a:lnB>
                    <a:lnTlToBr w="12700" cmpd="sng">
                      <a:noFill/>
                      <a:prstDash val="solid"/>
                    </a:lnTlToBr>
                    <a:lnBlToTr w="12700" cmpd="sng">
                      <a:noFill/>
                      <a:prstDash val="solid"/>
                    </a:lnBlToTr>
                    <a:noFill/>
                  </a:tcPr>
                </a:tc>
                <a:tc>
                  <a:txBody>
                    <a:bodyPr/>
                    <a:lstStyle/>
                    <a:p>
                      <a:pPr algn="ctr">
                        <a:lnSpc>
                          <a:spcPct val="115000"/>
                        </a:lnSpc>
                        <a:spcAft>
                          <a:spcPts val="0"/>
                        </a:spcAft>
                      </a:pPr>
                      <a:endParaRPr lang="en-GB" sz="1000" dirty="0">
                        <a:effectLst/>
                        <a:latin typeface="Calibri"/>
                        <a:ea typeface="Calibri"/>
                        <a:cs typeface="Times New Roman"/>
                      </a:endParaRPr>
                    </a:p>
                  </a:txBody>
                  <a:tcPr marL="68580" marR="68580" marT="0" marB="0">
                    <a:lnL>
                      <a:noFill/>
                    </a:lnL>
                    <a:lnR>
                      <a:noFill/>
                    </a:lnR>
                    <a:lnT w="12700" cap="flat" cmpd="sng" algn="ctr">
                      <a:solidFill>
                        <a:schemeClr val="accent1"/>
                      </a:solidFill>
                      <a:prstDash val="solid"/>
                      <a:round/>
                      <a:headEnd type="none" w="med" len="med"/>
                      <a:tailEnd type="none" w="med" len="med"/>
                    </a:lnT>
                    <a:lnB w="10000" cap="flat" cmpd="sng" algn="ctr">
                      <a:noFill/>
                      <a:prstDash val="solid"/>
                    </a:lnB>
                    <a:lnTlToBr w="12700" cmpd="sng">
                      <a:noFill/>
                      <a:prstDash val="solid"/>
                    </a:lnTlToBr>
                    <a:lnBlToTr w="12700" cmpd="sng">
                      <a:noFill/>
                      <a:prstDash val="solid"/>
                    </a:lnBlToTr>
                  </a:tcPr>
                </a:tc>
                <a:tc>
                  <a:txBody>
                    <a:bodyPr/>
                    <a:lstStyle/>
                    <a:p>
                      <a:pPr algn="ctr">
                        <a:lnSpc>
                          <a:spcPct val="115000"/>
                        </a:lnSpc>
                        <a:spcAft>
                          <a:spcPts val="0"/>
                        </a:spcAft>
                      </a:pPr>
                      <a:endParaRPr lang="en-GB" sz="1000" dirty="0">
                        <a:effectLst/>
                        <a:latin typeface="Calibri"/>
                        <a:ea typeface="Calibri"/>
                        <a:cs typeface="Times New Roman"/>
                      </a:endParaRPr>
                    </a:p>
                  </a:txBody>
                  <a:tcPr marL="68580" marR="68580" marT="0" marB="0">
                    <a:lnL>
                      <a:noFill/>
                    </a:lnL>
                    <a:lnR w="10000" cap="flat" cmpd="sng" algn="ctr">
                      <a:noFill/>
                      <a:prstDash val="solid"/>
                    </a:lnR>
                    <a:lnT w="12700" cap="flat" cmpd="sng" algn="ctr">
                      <a:solidFill>
                        <a:schemeClr val="accent1"/>
                      </a:solidFill>
                      <a:prstDash val="solid"/>
                      <a:round/>
                      <a:headEnd type="none" w="med" len="med"/>
                      <a:tailEnd type="none" w="med" len="med"/>
                    </a:lnT>
                    <a:lnB w="10000" cap="flat" cmpd="sng" algn="ctr">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21" name="Text Box 2"/>
          <p:cNvSpPr txBox="1">
            <a:spLocks noChangeArrowheads="1"/>
          </p:cNvSpPr>
          <p:nvPr/>
        </p:nvSpPr>
        <p:spPr bwMode="auto">
          <a:xfrm>
            <a:off x="1277938" y="2308225"/>
            <a:ext cx="2381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2" name="Text Box 12"/>
          <p:cNvSpPr txBox="1">
            <a:spLocks noChangeArrowheads="1"/>
          </p:cNvSpPr>
          <p:nvPr/>
        </p:nvSpPr>
        <p:spPr bwMode="auto">
          <a:xfrm>
            <a:off x="2085975" y="2378075"/>
            <a:ext cx="263525"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3" name="Text Box 15"/>
          <p:cNvSpPr txBox="1">
            <a:spLocks noChangeArrowheads="1"/>
          </p:cNvSpPr>
          <p:nvPr/>
        </p:nvSpPr>
        <p:spPr bwMode="auto">
          <a:xfrm>
            <a:off x="1274763" y="2274888"/>
            <a:ext cx="274637"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4" name="Text Box 16"/>
          <p:cNvSpPr txBox="1">
            <a:spLocks noChangeArrowheads="1"/>
          </p:cNvSpPr>
          <p:nvPr/>
        </p:nvSpPr>
        <p:spPr bwMode="auto">
          <a:xfrm>
            <a:off x="2105025" y="2355850"/>
            <a:ext cx="263525"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5" name="Text Box 14"/>
          <p:cNvSpPr txBox="1">
            <a:spLocks noChangeArrowheads="1"/>
          </p:cNvSpPr>
          <p:nvPr/>
        </p:nvSpPr>
        <p:spPr bwMode="auto">
          <a:xfrm>
            <a:off x="2054225" y="2414588"/>
            <a:ext cx="212725" cy="20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6" name="Text Box 13"/>
          <p:cNvSpPr txBox="1">
            <a:spLocks noChangeArrowheads="1"/>
          </p:cNvSpPr>
          <p:nvPr/>
        </p:nvSpPr>
        <p:spPr bwMode="auto">
          <a:xfrm>
            <a:off x="2420938" y="2209800"/>
            <a:ext cx="234950"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7" name="Text Box 10"/>
          <p:cNvSpPr txBox="1">
            <a:spLocks noChangeArrowheads="1"/>
          </p:cNvSpPr>
          <p:nvPr/>
        </p:nvSpPr>
        <p:spPr bwMode="auto">
          <a:xfrm>
            <a:off x="2087563" y="2365375"/>
            <a:ext cx="2301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8" name="Text Box 9"/>
          <p:cNvSpPr txBox="1">
            <a:spLocks noChangeArrowheads="1"/>
          </p:cNvSpPr>
          <p:nvPr/>
        </p:nvSpPr>
        <p:spPr bwMode="auto">
          <a:xfrm>
            <a:off x="2414588" y="2241550"/>
            <a:ext cx="246062"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mc:AlternateContent xmlns:mc="http://schemas.openxmlformats.org/markup-compatibility/2006" xmlns:a14="http://schemas.microsoft.com/office/drawing/2010/main">
        <mc:Choice Requires="a14">
          <p:sp>
            <p:nvSpPr>
              <p:cNvPr id="4" name="Text Box 2"/>
              <p:cNvSpPr txBox="1">
                <a:spLocks noChangeArrowheads="1"/>
              </p:cNvSpPr>
              <p:nvPr/>
            </p:nvSpPr>
            <p:spPr bwMode="auto">
              <a:xfrm>
                <a:off x="379359" y="5665309"/>
                <a:ext cx="3456384" cy="543931"/>
              </a:xfrm>
              <a:prstGeom prst="rect">
                <a:avLst/>
              </a:prstGeom>
              <a:ln>
                <a:solidFill>
                  <a:srgbClr val="FF0000"/>
                </a:solidFill>
              </a:ln>
              <a:extLst/>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t" anchorCtr="0" compatLnSpc="1">
                <a:prstTxWarp prst="textNoShape">
                  <a:avLst/>
                </a:prstTxWarp>
                <a:spAutoFit/>
              </a:bodyPr>
              <a:lstStyle/>
              <a:p>
                <a:pPr lvl="0" fontAlgn="base">
                  <a:spcBef>
                    <a:spcPct val="0"/>
                  </a:spcBef>
                  <a:spcAft>
                    <a:spcPct val="0"/>
                  </a:spcAft>
                </a:pPr>
                <a:r>
                  <a:rPr kumimoji="0" lang="en-US" altLang="en-US" sz="1400" b="0" i="0" u="none" strike="noStrike" cap="none" normalizeH="0" baseline="0" dirty="0">
                    <a:ln>
                      <a:noFill/>
                    </a:ln>
                    <a:solidFill>
                      <a:schemeClr val="tx1"/>
                    </a:solidFill>
                    <a:effectLst/>
                    <a:latin typeface="Arial" pitchFamily="34" charset="0"/>
                    <a:cs typeface="Arial" pitchFamily="34" charset="0"/>
                  </a:rPr>
                  <a:t>Expected= </a:t>
                </a:r>
                <a14:m>
                  <m:oMath xmlns:m="http://schemas.openxmlformats.org/officeDocument/2006/math">
                    <m:r>
                      <m:rPr>
                        <m:sty m:val="p"/>
                      </m:rPr>
                      <a:rPr lang="en-GB" altLang="en-US" sz="1400" dirty="0">
                        <a:solidFill>
                          <a:schemeClr val="tx1"/>
                        </a:solidFill>
                        <a:latin typeface="Cambria Math"/>
                        <a:cs typeface="Arial" pitchFamily="34" charset="0"/>
                      </a:rPr>
                      <m:t>Row</m:t>
                    </m:r>
                    <m:r>
                      <a:rPr lang="en-GB" altLang="en-US" sz="1400" b="0" i="0" dirty="0" smtClean="0">
                        <a:solidFill>
                          <a:schemeClr val="tx1"/>
                        </a:solidFill>
                        <a:latin typeface="Cambria Math" panose="02040503050406030204" pitchFamily="18" charset="0"/>
                        <a:cs typeface="Arial" pitchFamily="34" charset="0"/>
                      </a:rPr>
                      <m:t> </m:t>
                    </m:r>
                    <m:r>
                      <m:rPr>
                        <m:sty m:val="p"/>
                      </m:rPr>
                      <a:rPr lang="en-GB" altLang="en-US" sz="1400" b="0" i="0" dirty="0" smtClean="0">
                        <a:solidFill>
                          <a:schemeClr val="tx1"/>
                        </a:solidFill>
                        <a:latin typeface="Cambria Math" panose="02040503050406030204" pitchFamily="18" charset="0"/>
                        <a:cs typeface="Arial" pitchFamily="34" charset="0"/>
                      </a:rPr>
                      <m:t>Total</m:t>
                    </m:r>
                    <m:r>
                      <a:rPr lang="en-GB" altLang="en-US" sz="1400" dirty="0">
                        <a:solidFill>
                          <a:schemeClr val="tx1"/>
                        </a:solidFill>
                        <a:latin typeface="Cambria Math"/>
                        <a:cs typeface="Arial" pitchFamily="34" charset="0"/>
                      </a:rPr>
                      <m:t> ×</m:t>
                    </m:r>
                  </m:oMath>
                </a14:m>
                <a:r>
                  <a:rPr kumimoji="0" lang="en-US" altLang="en-US" sz="1400" b="0" i="0" u="none" strike="noStrike" cap="none" normalizeH="0" dirty="0">
                    <a:ln>
                      <a:noFill/>
                    </a:ln>
                    <a:solidFill>
                      <a:schemeClr val="tx1"/>
                    </a:solidFill>
                    <a:effectLst/>
                    <a:latin typeface="Arial" pitchFamily="34" charset="0"/>
                    <a:cs typeface="Arial" pitchFamily="34" charset="0"/>
                  </a:rPr>
                  <a:t> </a:t>
                </a:r>
                <a14:m>
                  <m:oMath xmlns:m="http://schemas.openxmlformats.org/officeDocument/2006/math">
                    <m:f>
                      <m:fPr>
                        <m:ctrlPr>
                          <a:rPr kumimoji="0" lang="en-US" altLang="en-US" sz="2000" b="0" i="1" u="none" strike="noStrike" cap="none" normalizeH="0" dirty="0" smtClean="0">
                            <a:ln>
                              <a:noFill/>
                            </a:ln>
                            <a:solidFill>
                              <a:schemeClr val="tx1"/>
                            </a:solidFill>
                            <a:effectLst/>
                            <a:latin typeface="Cambria Math" panose="02040503050406030204" pitchFamily="18" charset="0"/>
                            <a:cs typeface="Arial" pitchFamily="34" charset="0"/>
                          </a:rPr>
                        </m:ctrlPr>
                      </m:fPr>
                      <m:num>
                        <m:r>
                          <m:rPr>
                            <m:sty m:val="p"/>
                          </m:rPr>
                          <a:rPr kumimoji="0" lang="en-GB" altLang="en-US" sz="2000" b="0" i="0" u="none" strike="noStrike" cap="none" normalizeH="0" dirty="0" smtClean="0">
                            <a:ln>
                              <a:noFill/>
                            </a:ln>
                            <a:solidFill>
                              <a:schemeClr val="tx1"/>
                            </a:solidFill>
                            <a:effectLst/>
                            <a:latin typeface="Cambria Math"/>
                            <a:ea typeface="Cambria Math"/>
                            <a:cs typeface="Arial" pitchFamily="34" charset="0"/>
                          </a:rPr>
                          <m:t>Column</m:t>
                        </m:r>
                        <m:r>
                          <a:rPr kumimoji="0" lang="en-GB" altLang="en-US" sz="2000" b="0" i="0" u="none" strike="noStrike" cap="none" normalizeH="0" dirty="0" smtClean="0">
                            <a:ln>
                              <a:noFill/>
                            </a:ln>
                            <a:solidFill>
                              <a:schemeClr val="tx1"/>
                            </a:solidFill>
                            <a:effectLst/>
                            <a:latin typeface="Cambria Math" panose="02040503050406030204" pitchFamily="18" charset="0"/>
                            <a:ea typeface="Cambria Math"/>
                            <a:cs typeface="Arial" pitchFamily="34" charset="0"/>
                          </a:rPr>
                          <m:t> </m:t>
                        </m:r>
                        <m:r>
                          <m:rPr>
                            <m:sty m:val="p"/>
                          </m:rPr>
                          <a:rPr kumimoji="0" lang="en-GB" altLang="en-US" sz="2000" b="0" i="0" u="none" strike="noStrike" cap="none" normalizeH="0" dirty="0" smtClean="0">
                            <a:ln>
                              <a:noFill/>
                            </a:ln>
                            <a:solidFill>
                              <a:schemeClr val="tx1"/>
                            </a:solidFill>
                            <a:effectLst/>
                            <a:latin typeface="Cambria Math" panose="02040503050406030204" pitchFamily="18" charset="0"/>
                            <a:ea typeface="Cambria Math"/>
                            <a:cs typeface="Arial" pitchFamily="34" charset="0"/>
                          </a:rPr>
                          <m:t>Total</m:t>
                        </m:r>
                      </m:num>
                      <m:den>
                        <m:r>
                          <m:rPr>
                            <m:sty m:val="p"/>
                          </m:rPr>
                          <a:rPr kumimoji="0" lang="en-GB" altLang="en-US" sz="2000" b="0" i="0" u="none" strike="noStrike" cap="none" normalizeH="0" dirty="0" smtClean="0">
                            <a:ln>
                              <a:noFill/>
                            </a:ln>
                            <a:solidFill>
                              <a:schemeClr val="tx1"/>
                            </a:solidFill>
                            <a:effectLst/>
                            <a:latin typeface="Cambria Math"/>
                            <a:cs typeface="Arial" pitchFamily="34" charset="0"/>
                          </a:rPr>
                          <m:t>Total</m:t>
                        </m:r>
                      </m:den>
                    </m:f>
                  </m:oMath>
                </a14:m>
                <a:endParaRPr kumimoji="0" lang="en-US" altLang="en-US" sz="2000" b="0" u="none" strike="noStrike" cap="none" normalizeH="0" baseline="0" dirty="0">
                  <a:ln>
                    <a:noFill/>
                  </a:ln>
                  <a:solidFill>
                    <a:schemeClr val="tx1"/>
                  </a:solidFill>
                  <a:effectLst/>
                  <a:latin typeface="Arial" pitchFamily="34" charset="0"/>
                  <a:cs typeface="Arial" pitchFamily="34" charset="0"/>
                </a:endParaRPr>
              </a:p>
            </p:txBody>
          </p:sp>
        </mc:Choice>
        <mc:Fallback xmlns="">
          <p:sp>
            <p:nvSpPr>
              <p:cNvPr id="4" name="Text Box 2"/>
              <p:cNvSpPr txBox="1">
                <a:spLocks noRot="1" noChangeAspect="1" noMove="1" noResize="1" noEditPoints="1" noAdjustHandles="1" noChangeArrowheads="1" noChangeShapeType="1" noTextEdit="1"/>
              </p:cNvSpPr>
              <p:nvPr/>
            </p:nvSpPr>
            <p:spPr bwMode="auto">
              <a:xfrm>
                <a:off x="379359" y="5665309"/>
                <a:ext cx="3456384" cy="543931"/>
              </a:xfrm>
              <a:prstGeom prst="rect">
                <a:avLst/>
              </a:prstGeom>
              <a:blipFill>
                <a:blip r:embed="rId4"/>
                <a:stretch>
                  <a:fillRect l="-175"/>
                </a:stretch>
              </a:blipFill>
              <a:ln>
                <a:solidFill>
                  <a:srgbClr val="FF0000"/>
                </a:solidFill>
              </a:ln>
              <a:extLst/>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4265626" y="5595583"/>
                <a:ext cx="3844085" cy="1135696"/>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14:m>
                  <m:oMathPara xmlns:m="http://schemas.openxmlformats.org/officeDocument/2006/math">
                    <m:oMathParaPr>
                      <m:jc m:val="centerGroup"/>
                    </m:oMathParaPr>
                    <m:oMath xmlns:m="http://schemas.openxmlformats.org/officeDocument/2006/math">
                      <m:r>
                        <a:rPr lang="en-GB" sz="2800" b="1" i="1" smtClean="0">
                          <a:latin typeface="Cambria Math"/>
                        </a:rPr>
                        <m:t>𝑿</m:t>
                      </m:r>
                      <m:r>
                        <a:rPr lang="en-GB" sz="2800" b="0" i="1" smtClean="0">
                          <a:latin typeface="Cambria Math" panose="02040503050406030204" pitchFamily="18" charset="0"/>
                        </a:rPr>
                        <m:t>= </m:t>
                      </m:r>
                      <m:nary>
                        <m:naryPr>
                          <m:chr m:val="∑"/>
                          <m:subHide m:val="on"/>
                          <m:supHide m:val="on"/>
                          <m:ctrlPr>
                            <a:rPr lang="en-GB" sz="2800" b="0" i="1" smtClean="0">
                              <a:latin typeface="Cambria Math" panose="02040503050406030204" pitchFamily="18" charset="0"/>
                            </a:rPr>
                          </m:ctrlPr>
                        </m:naryPr>
                        <m:sub/>
                        <m:sup/>
                        <m:e>
                          <m:box>
                            <m:boxPr>
                              <m:ctrlPr>
                                <a:rPr lang="en-GB" sz="2800" b="0" i="1" smtClean="0">
                                  <a:latin typeface="Cambria Math" panose="02040503050406030204" pitchFamily="18" charset="0"/>
                                </a:rPr>
                              </m:ctrlPr>
                            </m:boxPr>
                            <m:e>
                              <m:argPr>
                                <m:argSz m:val="-1"/>
                              </m:argPr>
                              <m:f>
                                <m:fPr>
                                  <m:ctrlPr>
                                    <a:rPr lang="en-GB" sz="2800" b="0" i="1" smtClean="0">
                                      <a:latin typeface="Cambria Math" panose="02040503050406030204" pitchFamily="18" charset="0"/>
                                    </a:rPr>
                                  </m:ctrlPr>
                                </m:fPr>
                                <m:num>
                                  <m:sSup>
                                    <m:sSupPr>
                                      <m:ctrlPr>
                                        <a:rPr lang="en-GB" sz="2800" i="1">
                                          <a:latin typeface="Cambria Math" panose="02040503050406030204" pitchFamily="18" charset="0"/>
                                        </a:rPr>
                                      </m:ctrlPr>
                                    </m:sSupPr>
                                    <m:e>
                                      <m:r>
                                        <a:rPr lang="en-GB" sz="2800" i="1">
                                          <a:latin typeface="Cambria Math" panose="02040503050406030204" pitchFamily="18" charset="0"/>
                                        </a:rPr>
                                        <m:t>(</m:t>
                                      </m:r>
                                      <m:r>
                                        <a:rPr lang="en-GB" sz="2800" i="1">
                                          <a:latin typeface="Cambria Math" panose="02040503050406030204" pitchFamily="18" charset="0"/>
                                        </a:rPr>
                                        <m:t>𝑂𝑏𝑠</m:t>
                                      </m:r>
                                      <m:r>
                                        <a:rPr lang="en-GB" sz="2800" i="1">
                                          <a:latin typeface="Cambria Math" panose="02040503050406030204" pitchFamily="18" charset="0"/>
                                        </a:rPr>
                                        <m:t> −</m:t>
                                      </m:r>
                                      <m:r>
                                        <a:rPr lang="en-GB" sz="2800" i="1">
                                          <a:latin typeface="Cambria Math" panose="02040503050406030204" pitchFamily="18" charset="0"/>
                                        </a:rPr>
                                        <m:t>𝐸𝑥𝑝</m:t>
                                      </m:r>
                                      <m:r>
                                        <a:rPr lang="en-GB" sz="2800" i="1">
                                          <a:latin typeface="Cambria Math" panose="02040503050406030204" pitchFamily="18" charset="0"/>
                                        </a:rPr>
                                        <m:t>)</m:t>
                                      </m:r>
                                    </m:e>
                                    <m:sup>
                                      <m:r>
                                        <a:rPr lang="en-GB" sz="2800" i="1">
                                          <a:latin typeface="Cambria Math" panose="02040503050406030204" pitchFamily="18" charset="0"/>
                                        </a:rPr>
                                        <m:t>2</m:t>
                                      </m:r>
                                    </m:sup>
                                  </m:sSup>
                                  <m:r>
                                    <a:rPr lang="en-GB" sz="2800" b="0" i="1" smtClean="0">
                                      <a:latin typeface="Cambria Math" panose="02040503050406030204" pitchFamily="18" charset="0"/>
                                    </a:rPr>
                                    <m:t>−0.5</m:t>
                                  </m:r>
                                </m:num>
                                <m:den>
                                  <m:r>
                                    <a:rPr lang="en-GB" sz="2800" b="0" i="1" smtClean="0">
                                      <a:latin typeface="Cambria Math" panose="02040503050406030204" pitchFamily="18" charset="0"/>
                                    </a:rPr>
                                    <m:t>𝐸𝑥𝑝</m:t>
                                  </m:r>
                                </m:den>
                              </m:f>
                            </m:e>
                          </m:box>
                        </m:e>
                      </m:nary>
                    </m:oMath>
                  </m:oMathPara>
                </a14:m>
                <a:endParaRPr lang="en-GB" sz="2800" b="0" i="0" dirty="0">
                  <a:latin typeface="Cambria Math"/>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4265626" y="5595583"/>
                <a:ext cx="3844085" cy="1135696"/>
              </a:xfrm>
              <a:prstGeom prst="rect">
                <a:avLst/>
              </a:prstGeom>
              <a:blipFill>
                <a:blip r:embed="rId5"/>
                <a:stretch>
                  <a:fillRect/>
                </a:stretch>
              </a:blipFill>
            </p:spPr>
            <p:txBody>
              <a:bodyPr/>
              <a:lstStyle/>
              <a:p>
                <a:r>
                  <a:rPr lang="en-GB">
                    <a:noFill/>
                  </a:rPr>
                  <a:t> </a:t>
                </a:r>
              </a:p>
            </p:txBody>
          </p:sp>
        </mc:Fallback>
      </mc:AlternateContent>
      <p:sp>
        <p:nvSpPr>
          <p:cNvPr id="6" name="Rectangle 5"/>
          <p:cNvSpPr/>
          <p:nvPr/>
        </p:nvSpPr>
        <p:spPr>
          <a:xfrm>
            <a:off x="3608069" y="2597359"/>
            <a:ext cx="648072" cy="5040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608069" y="4167836"/>
            <a:ext cx="648072" cy="5040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1669678" y="4167836"/>
            <a:ext cx="648072" cy="50405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29" name="TextBox 28"/>
              <p:cNvSpPr txBox="1"/>
              <p:nvPr/>
            </p:nvSpPr>
            <p:spPr>
              <a:xfrm>
                <a:off x="6713280" y="4878175"/>
                <a:ext cx="2430720" cy="611642"/>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box>
                        <m:boxPr>
                          <m:ctrlPr>
                            <a:rPr lang="en-GB" sz="2800" b="0" i="1" smtClean="0">
                              <a:latin typeface="Cambria Math" panose="02040503050406030204" pitchFamily="18" charset="0"/>
                            </a:rPr>
                          </m:ctrlPr>
                        </m:boxPr>
                        <m:e>
                          <m:argPr>
                            <m:argSz m:val="-1"/>
                          </m:argPr>
                          <m:r>
                            <m:rPr>
                              <m:brk m:alnAt="63"/>
                            </m:rPr>
                            <a:rPr lang="en-GB" sz="2800" b="0" i="1" smtClean="0">
                              <a:latin typeface="Cambria Math" panose="02040503050406030204" pitchFamily="18" charset="0"/>
                            </a:rPr>
                            <m:t> </m:t>
                          </m:r>
                          <m:d>
                            <m:dPr>
                              <m:ctrlPr>
                                <a:rPr lang="en-GB" sz="2800" b="0" i="1" smtClean="0">
                                  <a:latin typeface="Cambria Math" panose="02040503050406030204" pitchFamily="18" charset="0"/>
                                  <a:ea typeface="Cambria Math" panose="02040503050406030204" pitchFamily="18" charset="0"/>
                                </a:rPr>
                              </m:ctrlPr>
                            </m:dPr>
                            <m:e>
                              <m:f>
                                <m:fPr>
                                  <m:ctrlPr>
                                    <a:rPr lang="en-GB" sz="2800" b="0" i="1" smtClean="0">
                                      <a:latin typeface="Cambria Math" panose="02040503050406030204" pitchFamily="18" charset="0"/>
                                    </a:rPr>
                                  </m:ctrlPr>
                                </m:fPr>
                                <m:num>
                                  <m:r>
                                    <a:rPr lang="en-GB" sz="2800" b="0" i="1" smtClean="0">
                                      <a:latin typeface="Cambria Math" panose="02040503050406030204" pitchFamily="18" charset="0"/>
                                    </a:rPr>
                                    <m:t>50</m:t>
                                  </m:r>
                                </m:num>
                                <m:den>
                                  <m:r>
                                    <a:rPr lang="en-GB" sz="2800" b="0" i="1" smtClean="0">
                                      <a:latin typeface="Cambria Math" panose="02040503050406030204" pitchFamily="18" charset="0"/>
                                    </a:rPr>
                                    <m:t>100</m:t>
                                  </m:r>
                                </m:den>
                              </m:f>
                            </m:e>
                          </m:d>
                          <m:r>
                            <a:rPr lang="en-GB" sz="2800" b="0" i="1" smtClean="0">
                              <a:latin typeface="Cambria Math" panose="02040503050406030204" pitchFamily="18" charset="0"/>
                            </a:rPr>
                            <m:t> </m:t>
                          </m:r>
                          <m:r>
                            <a:rPr lang="en-GB" sz="2800" b="0" i="1" smtClean="0">
                              <a:latin typeface="Cambria Math" panose="02040503050406030204" pitchFamily="18" charset="0"/>
                              <a:ea typeface="Cambria Math" panose="02040503050406030204" pitchFamily="18" charset="0"/>
                            </a:rPr>
                            <m:t>×20 </m:t>
                          </m:r>
                          <m:r>
                            <a:rPr lang="en-GB" sz="2800" b="0" i="1" smtClean="0">
                              <a:latin typeface="Cambria Math" panose="02040503050406030204" pitchFamily="18" charset="0"/>
                            </a:rPr>
                            <m:t>=  </m:t>
                          </m:r>
                        </m:e>
                      </m:box>
                      <m:r>
                        <a:rPr lang="en-GB" sz="2800" b="0" i="0" smtClean="0">
                          <a:latin typeface="Cambria Math" panose="02040503050406030204" pitchFamily="18" charset="0"/>
                        </a:rPr>
                        <m:t>10</m:t>
                      </m:r>
                    </m:oMath>
                  </m:oMathPara>
                </a14:m>
                <a:endParaRPr lang="en-GB" sz="2000" b="0" i="0" dirty="0">
                  <a:latin typeface="Cambria Math"/>
                </a:endParaRPr>
              </a:p>
            </p:txBody>
          </p:sp>
        </mc:Choice>
        <mc:Fallback xmlns="">
          <p:sp>
            <p:nvSpPr>
              <p:cNvPr id="29" name="TextBox 28"/>
              <p:cNvSpPr txBox="1">
                <a:spLocks noRot="1" noChangeAspect="1" noMove="1" noResize="1" noEditPoints="1" noAdjustHandles="1" noChangeArrowheads="1" noChangeShapeType="1" noTextEdit="1"/>
              </p:cNvSpPr>
              <p:nvPr/>
            </p:nvSpPr>
            <p:spPr>
              <a:xfrm>
                <a:off x="6713280" y="4878175"/>
                <a:ext cx="2430720" cy="611642"/>
              </a:xfrm>
              <a:prstGeom prst="rect">
                <a:avLst/>
              </a:prstGeom>
              <a:blipFill>
                <a:blip r:embed="rId6"/>
                <a:stretch>
                  <a:fillRect/>
                </a:stretch>
              </a:blipFill>
            </p:spPr>
            <p:txBody>
              <a:bodyPr/>
              <a:lstStyle/>
              <a:p>
                <a:r>
                  <a:rPr lang="en-GB">
                    <a:noFill/>
                  </a:rPr>
                  <a:t> </a:t>
                </a:r>
              </a:p>
            </p:txBody>
          </p:sp>
        </mc:Fallback>
      </mc:AlternateContent>
      <p:sp>
        <p:nvSpPr>
          <p:cNvPr id="7" name="TextBox 6"/>
          <p:cNvSpPr txBox="1"/>
          <p:nvPr/>
        </p:nvSpPr>
        <p:spPr>
          <a:xfrm>
            <a:off x="179600" y="4983941"/>
            <a:ext cx="6856937" cy="400110"/>
          </a:xfrm>
          <a:prstGeom prst="rect">
            <a:avLst/>
          </a:prstGeom>
          <a:noFill/>
        </p:spPr>
        <p:txBody>
          <a:bodyPr wrap="square" rtlCol="0">
            <a:spAutoFit/>
          </a:bodyPr>
          <a:lstStyle/>
          <a:p>
            <a:r>
              <a:rPr lang="en-GB" sz="2000" dirty="0"/>
              <a:t>Q: How many left handed people do we expect to be girls?  A:</a:t>
            </a:r>
          </a:p>
        </p:txBody>
      </p:sp>
      <p:sp>
        <p:nvSpPr>
          <p:cNvPr id="8" name="Rectangle 7"/>
          <p:cNvSpPr/>
          <p:nvPr/>
        </p:nvSpPr>
        <p:spPr>
          <a:xfrm>
            <a:off x="6300192" y="2597359"/>
            <a:ext cx="736345"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p:cNvSpPr/>
          <p:nvPr/>
        </p:nvSpPr>
        <p:spPr>
          <a:xfrm>
            <a:off x="7341390" y="3570593"/>
            <a:ext cx="736345"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p:cNvSpPr/>
          <p:nvPr/>
        </p:nvSpPr>
        <p:spPr>
          <a:xfrm>
            <a:off x="6300191" y="3601665"/>
            <a:ext cx="736345"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p:cNvSpPr/>
          <p:nvPr/>
        </p:nvSpPr>
        <p:spPr>
          <a:xfrm>
            <a:off x="7560467" y="2525810"/>
            <a:ext cx="736345"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92770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3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0" nodeType="clickEffect">
                                  <p:stCondLst>
                                    <p:cond delay="0"/>
                                  </p:stCondLst>
                                  <p:childTnLst>
                                    <p:set>
                                      <p:cBhvr>
                                        <p:cTn id="35" dur="1" fill="hold">
                                          <p:stCondLst>
                                            <p:cond delay="0"/>
                                          </p:stCondLst>
                                        </p:cTn>
                                        <p:tgtEl>
                                          <p:spTgt spid="31"/>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0" nodeType="clickEffect">
                                  <p:stCondLst>
                                    <p:cond delay="0"/>
                                  </p:stCondLst>
                                  <p:childTnLst>
                                    <p:set>
                                      <p:cBhvr>
                                        <p:cTn id="39" dur="1" fill="hold">
                                          <p:stCondLst>
                                            <p:cond delay="0"/>
                                          </p:stCondLst>
                                        </p:cTn>
                                        <p:tgtEl>
                                          <p:spTgt spid="30"/>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6" grpId="0" animBg="1"/>
      <p:bldP spid="18" grpId="0" animBg="1"/>
      <p:bldP spid="19" grpId="0" animBg="1"/>
      <p:bldP spid="29" grpId="0"/>
      <p:bldP spid="8" grpId="0" animBg="1"/>
      <p:bldP spid="30" grpId="0" animBg="1"/>
      <p:bldP spid="31" grpId="0" animBg="1"/>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20056" r="8679" b="12722"/>
          <a:stretch/>
        </p:blipFill>
        <p:spPr>
          <a:xfrm>
            <a:off x="107504" y="3491002"/>
            <a:ext cx="4697753" cy="2926544"/>
          </a:xfrm>
          <a:prstGeom prst="rect">
            <a:avLst/>
          </a:prstGeom>
        </p:spPr>
      </p:pic>
      <p:sp>
        <p:nvSpPr>
          <p:cNvPr id="2" name="Title 1"/>
          <p:cNvSpPr>
            <a:spLocks noGrp="1"/>
          </p:cNvSpPr>
          <p:nvPr>
            <p:ph type="title"/>
          </p:nvPr>
        </p:nvSpPr>
        <p:spPr/>
        <p:txBody>
          <a:bodyPr>
            <a:normAutofit/>
          </a:bodyPr>
          <a:lstStyle/>
          <a:p>
            <a:r>
              <a:rPr lang="en-GB" dirty="0">
                <a:latin typeface="+mn-lt"/>
              </a:rPr>
              <a:t>Interpreting our results</a:t>
            </a:r>
            <a:endParaRPr lang="en-US" dirty="0">
              <a:latin typeface="+mn-lt"/>
            </a:endParaRPr>
          </a:p>
        </p:txBody>
      </p:sp>
      <p:pic>
        <p:nvPicPr>
          <p:cNvPr id="6" name="Picture 5" descr="C:\Users\yex8077\AppData\Local\Microsoft\Windows\Temporary Internet Files\Content.IE5\0PP3M2N7\brain-1color[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3" name="Rectangle 12"/>
              <p:cNvSpPr/>
              <p:nvPr/>
            </p:nvSpPr>
            <p:spPr>
              <a:xfrm>
                <a:off x="216978" y="1844824"/>
                <a:ext cx="6587270"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r>
                      <a:rPr lang="en-GB" sz="2800" b="1" i="0" smtClean="0">
                        <a:latin typeface="Cambria Math"/>
                      </a:rPr>
                      <m:t> </m:t>
                    </m:r>
                    <m:r>
                      <a:rPr lang="en-GB" sz="2800" b="1" i="1">
                        <a:latin typeface="Cambria Math"/>
                      </a:rPr>
                      <m:t>𝑿</m:t>
                    </m:r>
                  </m:oMath>
                </a14:m>
                <a:r>
                  <a:rPr lang="en-GB" sz="2800" b="1" dirty="0"/>
                  <a:t> </a:t>
                </a:r>
                <a:r>
                  <a:rPr lang="en-GB" sz="2000" dirty="0"/>
                  <a:t>tells us </a:t>
                </a:r>
                <a:r>
                  <a:rPr lang="en-GB" sz="2400" b="1" i="1" dirty="0">
                    <a:solidFill>
                      <a:srgbClr val="FFFF00"/>
                    </a:solidFill>
                  </a:rPr>
                  <a:t>how much evidence </a:t>
                </a:r>
                <a:r>
                  <a:rPr lang="en-GB" sz="2000" dirty="0"/>
                  <a:t>we have that the variables are related</a:t>
                </a:r>
              </a:p>
            </p:txBody>
          </p:sp>
        </mc:Choice>
        <mc:Fallback xmlns="">
          <p:sp>
            <p:nvSpPr>
              <p:cNvPr id="13" name="Rectangle 12"/>
              <p:cNvSpPr>
                <a:spLocks noRot="1" noChangeAspect="1" noMove="1" noResize="1" noEditPoints="1" noAdjustHandles="1" noChangeArrowheads="1" noChangeShapeType="1" noTextEdit="1"/>
              </p:cNvSpPr>
              <p:nvPr/>
            </p:nvSpPr>
            <p:spPr>
              <a:xfrm>
                <a:off x="216978" y="1844824"/>
                <a:ext cx="6587270" cy="864096"/>
              </a:xfrm>
              <a:prstGeom prst="rect">
                <a:avLst/>
              </a:prstGeom>
              <a:blipFill>
                <a:blip r:embed="rId5"/>
                <a:stretch>
                  <a:fillRect b="-821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1785426" y="2776960"/>
                <a:ext cx="7163334" cy="83198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sz="2000" dirty="0"/>
                  <a:t>How </a:t>
                </a:r>
                <a:r>
                  <a:rPr lang="en-GB" sz="2000" b="1" i="1" dirty="0">
                    <a:solidFill>
                      <a:schemeClr val="accent1"/>
                    </a:solidFill>
                  </a:rPr>
                  <a:t>big does </a:t>
                </a:r>
                <a14:m>
                  <m:oMath xmlns:m="http://schemas.openxmlformats.org/officeDocument/2006/math">
                    <m:r>
                      <a:rPr lang="en-GB" sz="2000" b="1" i="1">
                        <a:solidFill>
                          <a:schemeClr val="accent1"/>
                        </a:solidFill>
                        <a:latin typeface="Cambria Math"/>
                      </a:rPr>
                      <m:t>𝑿</m:t>
                    </m:r>
                  </m:oMath>
                </a14:m>
                <a:r>
                  <a:rPr lang="en-GB" sz="2000" b="1" i="1" dirty="0">
                    <a:solidFill>
                      <a:schemeClr val="accent1"/>
                    </a:solidFill>
                  </a:rPr>
                  <a:t> </a:t>
                </a:r>
                <a:r>
                  <a:rPr lang="en-GB" sz="2000" dirty="0"/>
                  <a:t>need to be to show </a:t>
                </a:r>
                <a:r>
                  <a:rPr lang="en-GB" sz="2000" b="1" i="1" dirty="0">
                    <a:solidFill>
                      <a:schemeClr val="accent1"/>
                    </a:solidFill>
                  </a:rPr>
                  <a:t>beyond reasonable doubt</a:t>
                </a:r>
                <a:r>
                  <a:rPr lang="en-GB" sz="2000" dirty="0"/>
                  <a:t>  that the variables are related?</a:t>
                </a:r>
              </a:p>
            </p:txBody>
          </p:sp>
        </mc:Choice>
        <mc:Fallback xmlns="">
          <p:sp>
            <p:nvSpPr>
              <p:cNvPr id="12" name="Rectangle 11"/>
              <p:cNvSpPr>
                <a:spLocks noRot="1" noChangeAspect="1" noMove="1" noResize="1" noEditPoints="1" noAdjustHandles="1" noChangeArrowheads="1" noChangeShapeType="1" noTextEdit="1"/>
              </p:cNvSpPr>
              <p:nvPr/>
            </p:nvSpPr>
            <p:spPr>
              <a:xfrm>
                <a:off x="1785426" y="2776960"/>
                <a:ext cx="7163334" cy="831982"/>
              </a:xfrm>
              <a:prstGeom prst="rect">
                <a:avLst/>
              </a:prstGeom>
              <a:blipFill>
                <a:blip r:embed="rId6"/>
                <a:stretch>
                  <a:fillRect b="-2837"/>
                </a:stretch>
              </a:blipFill>
            </p:spPr>
            <p:txBody>
              <a:bodyPr/>
              <a:lstStyle/>
              <a:p>
                <a:r>
                  <a:rPr lang="en-GB">
                    <a:noFill/>
                  </a:rPr>
                  <a:t> </a:t>
                </a:r>
              </a:p>
            </p:txBody>
          </p:sp>
        </mc:Fallback>
      </mc:AlternateContent>
      <p:sp>
        <p:nvSpPr>
          <p:cNvPr id="16" name="Rectangle 15"/>
          <p:cNvSpPr/>
          <p:nvPr/>
        </p:nvSpPr>
        <p:spPr>
          <a:xfrm>
            <a:off x="3091735" y="4921154"/>
            <a:ext cx="837756" cy="3684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21" name="TextBox 20"/>
              <p:cNvSpPr txBox="1"/>
              <p:nvPr/>
            </p:nvSpPr>
            <p:spPr>
              <a:xfrm>
                <a:off x="1431686" y="3791442"/>
                <a:ext cx="1790315" cy="525886"/>
              </a:xfrm>
              <a:prstGeom prst="rect">
                <a:avLst/>
              </a:prstGeom>
              <a:ln>
                <a:solidFill>
                  <a:srgbClr val="C00000"/>
                </a:solidFill>
              </a:ln>
            </p:spPr>
            <p:style>
              <a:lnRef idx="2">
                <a:schemeClr val="accent5"/>
              </a:lnRef>
              <a:fillRef idx="1">
                <a:schemeClr val="lt1"/>
              </a:fillRef>
              <a:effectRef idx="0">
                <a:schemeClr val="accent5"/>
              </a:effectRef>
              <a:fontRef idx="minor">
                <a:schemeClr val="dk1"/>
              </a:fontRef>
            </p:style>
            <p:txBody>
              <a:bodyPr wrap="square" lIns="180000" tIns="108000" rIns="180000" bIns="108000" rtlCol="0">
                <a:spAutoFit/>
              </a:bodyPr>
              <a:lstStyle/>
              <a:p>
                <a:pPr algn="ctr"/>
                <a:r>
                  <a:rPr lang="en-GB" sz="2000" dirty="0">
                    <a:solidFill>
                      <a:schemeClr val="tx1"/>
                    </a:solidFill>
                  </a:rPr>
                  <a:t>If </a:t>
                </a:r>
                <a14:m>
                  <m:oMath xmlns:m="http://schemas.openxmlformats.org/officeDocument/2006/math">
                    <m:r>
                      <a:rPr lang="en-GB" sz="2000" b="0" i="1" smtClean="0">
                        <a:solidFill>
                          <a:schemeClr val="tx1"/>
                        </a:solidFill>
                        <a:latin typeface="Cambria Math"/>
                        <a:ea typeface="Calibri"/>
                        <a:cs typeface="Times New Roman"/>
                      </a:rPr>
                      <m:t>𝑋</m:t>
                    </m:r>
                    <m:r>
                      <a:rPr lang="en-GB" sz="2000" b="0" i="0" smtClean="0">
                        <a:solidFill>
                          <a:schemeClr val="tx1"/>
                        </a:solidFill>
                        <a:latin typeface="Cambria Math"/>
                        <a:ea typeface="Calibri"/>
                        <a:cs typeface="Times New Roman"/>
                      </a:rPr>
                      <m:t>&lt;</m:t>
                    </m:r>
                    <m:r>
                      <a:rPr lang="en-GB" sz="2000" b="0" i="0" smtClean="0">
                        <a:latin typeface="Cambria Math"/>
                        <a:ea typeface="Calibri"/>
                        <a:cs typeface="Times New Roman"/>
                      </a:rPr>
                      <m:t>3.8</m:t>
                    </m:r>
                  </m:oMath>
                </a14:m>
                <a:endParaRPr lang="en-GB" sz="2000" dirty="0">
                  <a:solidFill>
                    <a:schemeClr val="tx2"/>
                  </a:solidFill>
                </a:endParaRPr>
              </a:p>
            </p:txBody>
          </p:sp>
        </mc:Choice>
        <mc:Fallback xmlns="">
          <p:sp>
            <p:nvSpPr>
              <p:cNvPr id="21" name="TextBox 20"/>
              <p:cNvSpPr txBox="1">
                <a:spLocks noRot="1" noChangeAspect="1" noMove="1" noResize="1" noEditPoints="1" noAdjustHandles="1" noChangeArrowheads="1" noChangeShapeType="1" noTextEdit="1"/>
              </p:cNvSpPr>
              <p:nvPr/>
            </p:nvSpPr>
            <p:spPr>
              <a:xfrm>
                <a:off x="1431686" y="3791442"/>
                <a:ext cx="1790315" cy="525886"/>
              </a:xfrm>
              <a:prstGeom prst="rect">
                <a:avLst/>
              </a:prstGeom>
              <a:blipFill>
                <a:blip r:embed="rId7"/>
                <a:stretch>
                  <a:fillRect b="-4396"/>
                </a:stretch>
              </a:blipFill>
              <a:ln>
                <a:solidFill>
                  <a:srgbClr val="C00000"/>
                </a:solidFill>
              </a:ln>
            </p:spPr>
            <p:txBody>
              <a:bodyPr/>
              <a:lstStyle/>
              <a:p>
                <a:r>
                  <a:rPr lang="en-GB">
                    <a:noFill/>
                  </a:rPr>
                  <a:t> </a:t>
                </a:r>
              </a:p>
            </p:txBody>
          </p:sp>
        </mc:Fallback>
      </mc:AlternateContent>
      <p:sp>
        <p:nvSpPr>
          <p:cNvPr id="23" name="TextBox 22"/>
          <p:cNvSpPr txBox="1"/>
          <p:nvPr/>
        </p:nvSpPr>
        <p:spPr>
          <a:xfrm>
            <a:off x="2122122" y="4280681"/>
            <a:ext cx="5103582" cy="369332"/>
          </a:xfrm>
          <a:prstGeom prst="rect">
            <a:avLst/>
          </a:prstGeom>
          <a:solidFill>
            <a:srgbClr val="C00000"/>
          </a:solidFill>
          <a:ln>
            <a:solidFill>
              <a:srgbClr val="FF1414"/>
            </a:solidFill>
          </a:ln>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en-GB" dirty="0">
                <a:solidFill>
                  <a:schemeClr val="bg1"/>
                </a:solidFill>
              </a:rPr>
              <a:t>No strong evidence that the variables are related.</a:t>
            </a:r>
          </a:p>
        </p:txBody>
      </p:sp>
      <mc:AlternateContent xmlns:mc="http://schemas.openxmlformats.org/markup-compatibility/2006" xmlns:a14="http://schemas.microsoft.com/office/drawing/2010/main">
        <mc:Choice Requires="a14">
          <p:sp>
            <p:nvSpPr>
              <p:cNvPr id="8" name="TextBox 7"/>
              <p:cNvSpPr txBox="1"/>
              <p:nvPr/>
            </p:nvSpPr>
            <p:spPr>
              <a:xfrm>
                <a:off x="3650035" y="4842047"/>
                <a:ext cx="2240485" cy="525886"/>
              </a:xfrm>
              <a:prstGeom prst="rect">
                <a:avLst/>
              </a:prstGeom>
            </p:spPr>
            <p:style>
              <a:lnRef idx="2">
                <a:schemeClr val="accent5"/>
              </a:lnRef>
              <a:fillRef idx="1">
                <a:schemeClr val="lt1"/>
              </a:fillRef>
              <a:effectRef idx="0">
                <a:schemeClr val="accent5"/>
              </a:effectRef>
              <a:fontRef idx="minor">
                <a:schemeClr val="dk1"/>
              </a:fontRef>
            </p:style>
            <p:txBody>
              <a:bodyPr wrap="square" lIns="180000" tIns="108000" rIns="180000" bIns="108000" rtlCol="0">
                <a:spAutoFit/>
              </a:bodyPr>
              <a:lstStyle/>
              <a:p>
                <a:pPr algn="ctr"/>
                <a:r>
                  <a:rPr lang="en-GB" sz="2000" dirty="0">
                    <a:solidFill>
                      <a:schemeClr val="tx1"/>
                    </a:solidFill>
                  </a:rPr>
                  <a:t>If</a:t>
                </a:r>
                <a14:m>
                  <m:oMath xmlns:m="http://schemas.openxmlformats.org/officeDocument/2006/math">
                    <m:r>
                      <a:rPr lang="en-GB" sz="2000" b="0" i="0" smtClean="0">
                        <a:solidFill>
                          <a:schemeClr val="tx1"/>
                        </a:solidFill>
                        <a:latin typeface="Cambria Math"/>
                        <a:ea typeface="Calibri"/>
                        <a:cs typeface="Times New Roman"/>
                      </a:rPr>
                      <m:t> </m:t>
                    </m:r>
                    <m:r>
                      <a:rPr lang="en-GB" sz="2000" b="0" i="1" smtClean="0">
                        <a:solidFill>
                          <a:schemeClr val="tx1"/>
                        </a:solidFill>
                        <a:latin typeface="Cambria Math"/>
                        <a:ea typeface="Calibri"/>
                        <a:cs typeface="Times New Roman"/>
                      </a:rPr>
                      <m:t> </m:t>
                    </m:r>
                    <m:r>
                      <a:rPr lang="en-GB" sz="2000" i="1">
                        <a:solidFill>
                          <a:schemeClr val="tx1"/>
                        </a:solidFill>
                        <a:latin typeface="Cambria Math"/>
                        <a:ea typeface="Calibri"/>
                        <a:cs typeface="Times New Roman"/>
                      </a:rPr>
                      <m:t>𝑋</m:t>
                    </m:r>
                    <m:r>
                      <a:rPr lang="en-GB" sz="2000" b="0" i="0" smtClean="0">
                        <a:latin typeface="Cambria Math"/>
                        <a:ea typeface="Calibri"/>
                        <a:cs typeface="Times New Roman"/>
                      </a:rPr>
                      <m:t>&gt;3.8</m:t>
                    </m:r>
                  </m:oMath>
                </a14:m>
                <a:endParaRPr lang="en-GB" sz="2000" dirty="0">
                  <a:solidFill>
                    <a:schemeClr val="tx2"/>
                  </a:solidFill>
                </a:endParaRPr>
              </a:p>
            </p:txBody>
          </p:sp>
        </mc:Choice>
        <mc:Fallback xmlns="">
          <p:sp>
            <p:nvSpPr>
              <p:cNvPr id="8" name="TextBox 7"/>
              <p:cNvSpPr txBox="1">
                <a:spLocks noRot="1" noChangeAspect="1" noMove="1" noResize="1" noEditPoints="1" noAdjustHandles="1" noChangeArrowheads="1" noChangeShapeType="1" noTextEdit="1"/>
              </p:cNvSpPr>
              <p:nvPr/>
            </p:nvSpPr>
            <p:spPr>
              <a:xfrm>
                <a:off x="3650035" y="4842047"/>
                <a:ext cx="2240485" cy="525886"/>
              </a:xfrm>
              <a:prstGeom prst="rect">
                <a:avLst/>
              </a:prstGeom>
              <a:blipFill>
                <a:blip r:embed="rId8"/>
                <a:stretch>
                  <a:fillRect b="-4348"/>
                </a:stretch>
              </a:blipFill>
            </p:spPr>
            <p:txBody>
              <a:bodyPr/>
              <a:lstStyle/>
              <a:p>
                <a:r>
                  <a:rPr lang="en-GB">
                    <a:noFill/>
                  </a:rPr>
                  <a:t> </a:t>
                </a:r>
              </a:p>
            </p:txBody>
          </p:sp>
        </mc:Fallback>
      </mc:AlternateContent>
      <p:sp>
        <p:nvSpPr>
          <p:cNvPr id="5" name="TextBox 4"/>
          <p:cNvSpPr txBox="1"/>
          <p:nvPr/>
        </p:nvSpPr>
        <p:spPr>
          <a:xfrm>
            <a:off x="2555776" y="6289033"/>
            <a:ext cx="674989" cy="461665"/>
          </a:xfrm>
          <a:prstGeom prst="rect">
            <a:avLst/>
          </a:prstGeom>
          <a:noFill/>
        </p:spPr>
        <p:txBody>
          <a:bodyPr wrap="square" rtlCol="0">
            <a:spAutoFit/>
          </a:bodyPr>
          <a:lstStyle/>
          <a:p>
            <a:r>
              <a:rPr lang="en-GB" sz="2400" b="1" i="1" dirty="0"/>
              <a:t>X</a:t>
            </a:r>
          </a:p>
        </p:txBody>
      </p:sp>
      <p:sp>
        <p:nvSpPr>
          <p:cNvPr id="19" name="TextBox 18"/>
          <p:cNvSpPr txBox="1"/>
          <p:nvPr/>
        </p:nvSpPr>
        <p:spPr>
          <a:xfrm>
            <a:off x="4474831" y="5340165"/>
            <a:ext cx="4669170" cy="369332"/>
          </a:xfrm>
          <a:prstGeom prst="rect">
            <a:avLst/>
          </a:prstGeom>
          <a:solidFill>
            <a:srgbClr val="7CCA62"/>
          </a:solidFill>
          <a:ln>
            <a:solidFill>
              <a:schemeClr val="accent5">
                <a:lumMod val="75000"/>
              </a:schemeClr>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en-GB" dirty="0">
                <a:solidFill>
                  <a:schemeClr val="bg1"/>
                </a:solidFill>
              </a:rPr>
              <a:t>Strong evidence that the variables are related.</a:t>
            </a:r>
          </a:p>
        </p:txBody>
      </p:sp>
      <p:cxnSp>
        <p:nvCxnSpPr>
          <p:cNvPr id="15" name="Straight Arrow Connector 14"/>
          <p:cNvCxnSpPr/>
          <p:nvPr/>
        </p:nvCxnSpPr>
        <p:spPr>
          <a:xfrm flipV="1">
            <a:off x="3995936" y="5289578"/>
            <a:ext cx="216024" cy="659702"/>
          </a:xfrm>
          <a:prstGeom prst="straightConnector1">
            <a:avLst/>
          </a:prstGeom>
          <a:ln w="38100">
            <a:solidFill>
              <a:srgbClr val="7CCA62"/>
            </a:solidFill>
            <a:tailEnd type="triangle"/>
          </a:ln>
        </p:spPr>
        <p:style>
          <a:lnRef idx="1">
            <a:schemeClr val="accent6"/>
          </a:lnRef>
          <a:fillRef idx="0">
            <a:schemeClr val="accent6"/>
          </a:fillRef>
          <a:effectRef idx="0">
            <a:schemeClr val="accent6"/>
          </a:effectRef>
          <a:fontRef idx="minor">
            <a:schemeClr val="tx1"/>
          </a:fontRef>
        </p:style>
      </p:cxnSp>
      <p:cxnSp>
        <p:nvCxnSpPr>
          <p:cNvPr id="24" name="Straight Arrow Connector 23"/>
          <p:cNvCxnSpPr/>
          <p:nvPr/>
        </p:nvCxnSpPr>
        <p:spPr>
          <a:xfrm flipV="1">
            <a:off x="1639976" y="4435058"/>
            <a:ext cx="213588" cy="1080121"/>
          </a:xfrm>
          <a:prstGeom prst="straightConnector1">
            <a:avLst/>
          </a:prstGeom>
          <a:ln w="38100">
            <a:solidFill>
              <a:srgbClr val="C0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72526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278436" y="1657705"/>
            <a:ext cx="8686801" cy="4525963"/>
          </a:xfrm>
        </p:spPr>
        <p:txBody>
          <a:bodyPr/>
          <a:lstStyle/>
          <a:p>
            <a:pPr>
              <a:buFont typeface="Arial" panose="020B0604020202020204" pitchFamily="34" charset="0"/>
              <a:buChar char="•"/>
            </a:pPr>
            <a:r>
              <a:rPr lang="en-GB" sz="2200" dirty="0"/>
              <a:t>You are going to be in a </a:t>
            </a:r>
            <a:r>
              <a:rPr lang="en-GB" sz="2200" i="1" dirty="0"/>
              <a:t>mock </a:t>
            </a:r>
            <a:r>
              <a:rPr lang="en-GB" sz="2200" dirty="0"/>
              <a:t>clinical trial investigating a new drug for Alzheimer’s disease and then analyse your data to find out if the new treatment works.</a:t>
            </a:r>
          </a:p>
          <a:p>
            <a:pPr>
              <a:buFont typeface="Arial" panose="020B0604020202020204" pitchFamily="34" charset="0"/>
              <a:buChar char="•"/>
            </a:pPr>
            <a:endParaRPr lang="en-GB" sz="1000" dirty="0"/>
          </a:p>
          <a:p>
            <a:pPr>
              <a:buFont typeface="Arial" panose="020B0604020202020204" pitchFamily="34" charset="0"/>
              <a:buChar char="•"/>
            </a:pPr>
            <a:r>
              <a:rPr lang="en-GB" dirty="0"/>
              <a:t>But firstly, </a:t>
            </a:r>
            <a:r>
              <a:rPr lang="en-GB" sz="2800" i="1" dirty="0"/>
              <a:t>who knows what Alzheimer’s disease is</a:t>
            </a:r>
            <a:r>
              <a:rPr lang="en-GB" sz="3200" i="1" dirty="0"/>
              <a:t>?</a:t>
            </a:r>
          </a:p>
          <a:p>
            <a:pPr marL="400050" lvl="1" indent="0">
              <a:buNone/>
            </a:pPr>
            <a:r>
              <a:rPr lang="en-GB" sz="2300" i="1" dirty="0">
                <a:solidFill>
                  <a:schemeClr val="accent1">
                    <a:lumMod val="75000"/>
                  </a:schemeClr>
                </a:solidFill>
              </a:rPr>
              <a:t>Alzheimer’s disease slowly deteriorates the different functions of the brain including memory, speech and movement.</a:t>
            </a:r>
          </a:p>
          <a:p>
            <a:pPr marL="0" indent="0">
              <a:buNone/>
            </a:pPr>
            <a:endParaRPr lang="en-GB" sz="3200" i="1" dirty="0"/>
          </a:p>
        </p:txBody>
      </p:sp>
      <p:sp>
        <p:nvSpPr>
          <p:cNvPr id="2" name="Title 1"/>
          <p:cNvSpPr>
            <a:spLocks noGrp="1"/>
          </p:cNvSpPr>
          <p:nvPr>
            <p:ph type="title"/>
          </p:nvPr>
        </p:nvSpPr>
        <p:spPr/>
        <p:txBody>
          <a:bodyPr>
            <a:noAutofit/>
          </a:bodyPr>
          <a:lstStyle/>
          <a:p>
            <a:r>
              <a:rPr lang="en-GB" sz="4400" dirty="0">
                <a:latin typeface="+mn-lt"/>
              </a:rPr>
              <a:t>Alzheimer’s Experiment: </a:t>
            </a:r>
            <a:br>
              <a:rPr lang="en-GB" sz="4400" dirty="0">
                <a:latin typeface="+mn-lt"/>
              </a:rPr>
            </a:br>
            <a:r>
              <a:rPr lang="en-GB" sz="3200" dirty="0">
                <a:latin typeface="+mn-lt"/>
              </a:rPr>
              <a:t>What is Alzheimer’s disease?</a:t>
            </a:r>
          </a:p>
        </p:txBody>
      </p:sp>
      <p:pic>
        <p:nvPicPr>
          <p:cNvPr id="2050" name="Picture 2" descr="http://medimoon.com/wp-content/uploads/2012/11/dem-norm-mci-alz.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5816" y="4722902"/>
            <a:ext cx="3001766" cy="14186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5" descr="C:\Users\yex8077\AppData\Local\Microsoft\Windows\Temporary Internet Files\Content.IE5\0PP3M2N7\brain-1color[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6712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2880"/>
            <a:ext cx="8964488" cy="1111664"/>
          </a:xfrm>
        </p:spPr>
        <p:txBody>
          <a:bodyPr>
            <a:noAutofit/>
          </a:bodyPr>
          <a:lstStyle/>
          <a:p>
            <a:r>
              <a:rPr lang="en-GB" sz="4000" dirty="0">
                <a:latin typeface="+mn-lt"/>
              </a:rPr>
              <a:t>Why we need to continue research</a:t>
            </a:r>
            <a:endParaRPr lang="en-US" sz="4000" dirty="0">
              <a:latin typeface="+mn-lt"/>
            </a:endParaRPr>
          </a:p>
        </p:txBody>
      </p:sp>
      <p:sp>
        <p:nvSpPr>
          <p:cNvPr id="3" name="Content Placeholder 2"/>
          <p:cNvSpPr>
            <a:spLocks noGrp="1"/>
          </p:cNvSpPr>
          <p:nvPr>
            <p:ph idx="1"/>
          </p:nvPr>
        </p:nvSpPr>
        <p:spPr>
          <a:xfrm>
            <a:off x="518864" y="1567333"/>
            <a:ext cx="8229600" cy="4525963"/>
          </a:xfrm>
        </p:spPr>
        <p:txBody>
          <a:bodyPr>
            <a:normAutofit/>
          </a:bodyPr>
          <a:lstStyle/>
          <a:p>
            <a:pPr>
              <a:buFont typeface="Arial" panose="020B0604020202020204" pitchFamily="34" charset="0"/>
              <a:buChar char="•"/>
            </a:pPr>
            <a:r>
              <a:rPr lang="en-GB" dirty="0"/>
              <a:t>Alzheimer’s disease is more common in older people, with an average diagnosis age of 80.</a:t>
            </a:r>
          </a:p>
          <a:p>
            <a:pPr marL="0" indent="0">
              <a:buNone/>
            </a:pPr>
            <a:endParaRPr lang="en-GB" sz="1000" dirty="0"/>
          </a:p>
          <a:p>
            <a:pPr>
              <a:buFont typeface="Arial" panose="020B0604020202020204" pitchFamily="34" charset="0"/>
              <a:buChar char="•"/>
            </a:pPr>
            <a:r>
              <a:rPr lang="en-GB" dirty="0"/>
              <a:t>People are living longer than ever before, which means more people will go on to develop Alzheimer’s disease.</a:t>
            </a:r>
          </a:p>
          <a:p>
            <a:pPr marL="0" indent="0">
              <a:buNone/>
            </a:pPr>
            <a:endParaRPr lang="en-GB" sz="1000" dirty="0"/>
          </a:p>
          <a:p>
            <a:pPr>
              <a:buFont typeface="Arial" panose="020B0604020202020204" pitchFamily="34" charset="0"/>
              <a:buChar char="•"/>
            </a:pPr>
            <a:r>
              <a:rPr lang="en-GB" dirty="0"/>
              <a:t>There are over 520,000 people in the UK with the disease.</a:t>
            </a:r>
          </a:p>
          <a:p>
            <a:pPr marL="0" indent="0">
              <a:buNone/>
            </a:pPr>
            <a:endParaRPr lang="en-GB" sz="1000" dirty="0"/>
          </a:p>
          <a:p>
            <a:pPr>
              <a:buFont typeface="Arial" panose="020B0604020202020204" pitchFamily="34" charset="0"/>
              <a:buChar char="•"/>
            </a:pPr>
            <a:r>
              <a:rPr lang="en-GB" dirty="0"/>
              <a:t>There is currently </a:t>
            </a:r>
            <a:r>
              <a:rPr lang="en-GB" dirty="0">
                <a:solidFill>
                  <a:srgbClr val="C00000"/>
                </a:solidFill>
              </a:rPr>
              <a:t>NO CURE </a:t>
            </a:r>
            <a:r>
              <a:rPr lang="en-GB" dirty="0"/>
              <a:t>for Alzheimer’s disease.</a:t>
            </a:r>
          </a:p>
        </p:txBody>
      </p:sp>
      <p:sp>
        <p:nvSpPr>
          <p:cNvPr id="5" name="AutoShape 7" descr="data:image/jpeg;base64,/9j/4AAQSkZJRgABAQAAAQABAAD/2wCEAAkGBxQTEhUUExQVFhUXFxcXFxcYGBgYGBoYHBgXFxgYFRUaHCggGBwlHBQUITEhJSkrLi4uFx8zODMsNygtLisBCgoKDg0OGhAQGiwkHyQsLCwsLCwsLCwsLCwsLCwsLCwsLCwsLCwsLCwsLCwsLCwsLCwsLCwsLCwsLCwsLDcsN//AABEIALcBEwMBIgACEQEDEQH/xAAbAAACAgMBAAAAAAAAAAAAAAAEBQMGAAIHAf/EAD0QAAECBAQEAwcCBQQCAwEAAAEAAgMEESEFEjFBBlFhcSKBkRMyobHB0fBCUhQjguHxBzNikiRyY6LCQ//EABkBAAMBAQEAAAAAAAAAAAAAAAECAwQABf/EACURAAICAwACAQQDAQAAAAAAAAABAhEDITESQVEEIjKBFGFxE//aAAwDAQACEQMRAD8ApQC2CwBehaTzKPQiJSXL3ADc0UTGEkAalXjAOHclHuuS1tLaV1+CDdDQjY5wWQEJoaBQUud62TowAb2+CjhNaNlOxm4Hr9lFmtIIewNh2sNz+fJJoka9gVY3yuaGAe/3SmMA3v2QGojl31sR63+eikdDFdfX6FROmiBsO/1W4jtdqaH1HlyXWHxNf4atQHCvI29FoJQaO+NvjuiDFZo7xdgQUHMT3JpI7/RGwUA4jJhuhtslJvWt+o11AofVM4sSo3BOyDMKp2r+f2RBQgnZfxE6afnwSqYZc9Sfz5K3zkrVoPSleRSGfl79tVydAcE0JwF6pMmy0arp2jFJUzKL2ixephDAFi9XoHJBjJBeCsJjNA1v8ir7hs2PddQEm3Iqo8Myx9rmLSBlOv0TaeZENQCKVNNqXtQ0K8/6l3Oj1/oo1jss8WaaAb3HWq9ZEDqjkaJBhkSL7sShYL5gQanYO9EXKYkwk1cAcxA69q+azG6tDKM7KCdeflsgyfBU6mh600Hw+a1mIQJ1Lhq69qbVA19UPGiF3I9h9Dog2GrRvFcCL9fz6JPOzNNrclNFe65uBvryKTzzvdB0r+VS3sVoHiOzHxan4UCZysKxtQAA8+6UueNPjvt6JlKOqLdLetPnrzVsa2RyS1Q4gMuajWny/wAo8AiwPcf5t0QkuNNtfwr2NiTGe8b0r5dPRaloxu2SviNBpb88l6qnP45SI4Cm2x3AKxNZPZV16FlE+4Swj20UEtq0V10JoTQ+nyV26MiVugfh+U9pGYOo/PSq66IeVoHT8+SXyuEQhEbFaBWmlKWofujZuJU8ipSlZqhDxRkQAUtsiIDDT6LJVuYXCMdBoNQEpRIhl5vRpsKU8kPMNBZm3uT62HpVZMMoDz0QpBoev+UnkUUQTFIAIbvrVCy5o2/c/wBkXHrYcihIjgkc9lVDRI4315/lFA4efwUzR/lEMlxS6ZSsSWOgEMt8QhxBdmqdOXRMnRGhRh7TofzuqEmgR7rUOhSeelq1A1TyZhIKbsK00+hr9SiAqUWFQ+dEIWXom87Dq8051+X906wOQh0MQirqkCvIJoTojlx+WypNgOJpQ1TuQ4Ze8Vc4NHqVY48JrQSAKrV8zlZQa7ovITjhS6ByfD8MHTNTUlHtlobTQMC9lItGg7lSNIF9Sp+TZVQXo1mhlDaWv9FE2A4nUDuK/CqjxaZALelSgmYm5xysFSNSbAD6nosmVpyPV+mjWMawgGgk3AB2GqqMWJ7QuA2BDQNiTchWLE4xZBcd3WHzKr2Ctq6u5Kky6jpsdQJN7HANdYsFASSexRPtg0bfLdExoFqbkW68xXZLIuGRH6UHOp/tdFqxNkM5ibaOFaFV2LMEmu+yZxMLcH0LfFzFKEda3QT4AbU6X0+NuaUF2D8qbm56UurBhsscgB1vSnLSnxSTDzniVp4dSOew8lbZeM1jb7b8wRdaMS9mbM60L57FBA1BcRsOtvqk8/ivtqNa2lLknbW1a6a+iBn5gujEHT9XKtTpvuRRAzUzlq1up16dPRFycpV6OUIwh5vpkzHq4knp6W+ixaMgGmixVMlr4N2G47rqPAkFv8O12hDjWnPb6eq5YF1TgmglWioNzWi0T4ZsXSwwWUzdD9ytGy5cbiyk9oNO1fJEwypGo2gQ8ostHvFblSvdagQ1vz7oN0NFEjih4zSeSmWryoSZaKFsaDUpZMsylP4hS2fhiikWiLvbEaLSPiZAt/lQxK1ohYo2RUmhmr6SNxJv6q3WpnRqDUfL0QBak87EIcSLde+yrHIRnjXovspEa8WJQk8Kcuv36qp4Ti8RjxR1jSxuP8K0zE8HNqRQ0/Lq6dmZqhJFo2ua5/PutsLmCKgGoJuOSHmzU8vn67qODEybXKVnPg/iTaDdMitylEaeQz5utqoWCiyMnRpVFQpi1VVZeNdOQ/wim5S2NQZEDX0L60rS3VGTMFjQwsbRt6bV0XkKVrBfa4FR5XS2LNvaBTxb0+gUsmjV9Pv9EvFFBDDq1HLQ1SWUe+Ez2hND72Wg8geqlfFMV4DnBt9Nx6pqzAgXXfmuDc2pul8W9mmWRR0xxCiCLDGxsex1UMzMZR4neQrU/wBVTTyC0juMOh2IHT8sEnxWerVTlaGilJWjSbnMpIJr+0ctamu5ukE2/MURNxKgE8qU7Jc6IuigSVE0vNGH7tL7m6kdGiRSATZoPn0t0+iXR4oaCSbC/wDZRYdiz3tyNZR1T4u55c9lZJ1ozycU9jdxDs4aavDC6tNwNEkwuBniU1NlesLwUNh6XIv5hVfhlmWOQdcxHoVWMaMuXI5vfCyQsJoAsVkhwRQL1OSo5UFcuBZojMBobnv27H4FUxWXg6IPaNHUu70Bt8AtEuGTG/uOlA10R8F9r7Jc0X+XdEQXmvM9lmujekTuNStQV7SncrByUpy9FYx9mEqLPdS1Q0cO5j0/up0OaxydQl0eOb9lvHmXMrmaacxpTqoZeYZF903O29vwoNMpGgKI0E0QR3R2XxEeX1KBmG+JoB1LWk8gXAet0B6FeKRMgqbE+7yO1iicbki2WEMbDN/7O1qfSlOym46wsvhkNqDDA9nrQgDSvM/Oi24axITcsWu/3GCjgdajVNR2qKVBbm0P53TiTnjloeyEfC9m97KGmYEDocwd8cq9MIainn9VeEtGPJGmFvZW4r5afcIKdiFupREFhB96g7/VBYjGrmGtBUJ2IAmYUUONdDZ1s0pAIbQnaJ9AjeFp5FVuA+yfYYMwa3quoJe8MHhHUKtTcPxEN2cfmrThwsFW8YPsozg7QnMOxSZlpFfpn9wDHiMP+5DGbmNULDmnhwMJzm0rqai/dMS4OCiZBbRQ8mj0HtbDIuImJDyPAJGhH19Uhn2kanRMnvaK0SqZfW50SuTfToRUeC+O+9EJFiUqSbLJmYAJ5pbHiF56KsV8kJzt6B5yOYhoPdHx6lXThXBaMa4i5ukmBYK6M6wsPeOy6NISVgL0FB0WiJly6GsKABDPYLnUJmSdeP8Amfjf6rqDxRvkubY0zLPV55T9PomZn9l/hNsFiyBdo7LExxyBGYVOeyitdsDftoggV6Fcwp0dnkJoRGNLb1Ffz4eqLbUZa6EkLl/C2PvlnXdVlvCamm3hXVqA00O4+6yZV4npYJeaMe5avfRbAKKYZULM3uzUkiCfn3sBywXRDyBaK+ZKqGN8ZvhkAwQCaUyuza1uSQNKXH/Iaq5wJioo7UBV7iHDmRdAK86elRRMmvZ3i3wDwTjB8Ulr4TaUsa6+VKJhLyDnPMSEA3MKV5A62SXCMNo/KAT8up6Hsr4ykKFfYJbGdREE/EZBLRq46DnYCp9EmxlhAOS5dWp+o9FXcdxpzpsmu9OwViw6VdElnvzAuc8gEUOWg9000qXFBFKH2B4g2bhFjxligUc3r+5vMH4KnRpcyU4I2jHHLEG3IO+QQeE8QvlZppih1AaOqL5CaOpzpr5BX3i3DWxoWdtC1w12IIqDXqmEenRT+I4YzB7b/Y3B+HxS0vFKi4+SIlXHKYMQ+ICgPMbHuLVCFYMpI5KmNkcqJoZrv1p/dIsQcGl19fw/JN4py3VXnY+Z5KoQZs0qZgshYDkzl4FQuoU3lwn/AA87xVOg1SyThVHwXhDiPZMtU+I8hyROLFP8URHu9lK22dE+jfuj8JwQE1iEvLgQS4kmuxQOASbYYoPVWaWuE1X0G0VaPBfBiFhNRtVL8RxB7RQN81YMfzPGVzbg2eNVW5yTigXa5w5gVWWeNpno4csZRpvYBDjP1c7VQ4hPEmgJNLDkFK2G/QQ3n+kryPhkVrDEMNxG/TqQljH+gyklqxW2FU3KsuFcKRYgaSMrDep1p0CI4R4c9s4RH/7bb/8AseXZdG9nQWVoQvbIZcvjqIrwzCmwmhrQAAPXuiZVrQb+iK2KQR8VcasgsuDQxHaf0jdXMhHxVibvaQocFxBaS59ORsGuCT8UwP5sGJ+4U8wa/VGyOGPa/O6riT4idSi+KZOsOGeT2/FKd7Hsi3+W3ssW0uQGgcgsT0ccbK9BV6jYDB0Y42G4SqNgdTYA9rKX8tXwj/GfyV1nL88/UrovB/ERihkF9S8CgfsWgb9bDuqVMYYWG1ajYpjwYC2bZmtqPUFGeTHkjp7HwqeOS+DqgWELULfQLImegJ8UhHVtioZWXJaS49kxnCNykc7iJHhbck0A5nRBlUrLJBlmtaMoolHEs1lZTZNIWcNGa9AKkKo8YxzlPT8+qIsVsoDHf+Rm2zXJFRTqF0Dh2a/h3Ot/LcfE0bECmYDqFzuE7xj4q44fFOWh5WKW6KUWTH+HYUywPbQg3a4XofyyD4bnP4eEZeZJyglsN5u2liG9KVCEwzH3Sr6Pq6EfebuObm/Ubq1YhItjQ8zaOY8A9xSop1Tr5EetMrXEODMJZELw3RwtQu1sByIHvaUPVVP+IzRXil2kjqRtVWX2roL3BwzQiGtsPEzKCBYe8Lkk63JKXzsm0uDgRU+67Zw/aeqdNeiTi/bK7i0U0oPNVyMLp7isMszF1aDWuoSTKXmwsqpqrMzTTI4T6FOZWcyi4KjksNrua9LImLKNFte6R5NhUTQYnl0GqZSc1V2Yfq+aTTUAAVHn25rWQmcpynuE0ZWBxov+GRgU+lnKmSMe4IVhgT7QLkBWtC0NpyXzCo1UEE5b+oQUfHAB4BXvYIKNi0SlS1o/q+iT/pG6sosUquiyworHahDxJVpJbWoPw6dQq03F3/tQL8fjlxawBnN5FT/SNEyknwVxa6joEpDhwIYa3K1rewQkbiWCDRpznpp6qlBma73ueepNPTRTuyihGqNC2WR+IviaANB5a+qnlJSmyDk4gsnUuQuATwYAAqULiADgAdAQfRTTMyKUCGhwy5cA19ssRzZULxEAqjQmh3koI7xmApspH3rsoGi68lM1NA09BzOAaQpJLDQx7X6Oa4eaGnYwZ4nGgCQz3F7g9gb4Whzcx3IrfsqR36BR1lrlFNRw0XWwHLRBYo0FhC5s0oXzs5mHhuisMwYAZifEdT8aILhmTdkL9i40roRWg+SZOxyHDNIoczqRVte4uPMJojvyeokrm+xqQ5xLr0JqK9Btt6KncSTod4SRmdzNKKyRZtsaICCCwCoI0pzPw9VVsQyl7tKVsubOjrolwzBMznRP02A60GvZWGBYXWYY8NDgd6fX+y8jaFI2UWxRikap8kVwdxsIUZsrFvCe4NY79jiaAHmwkjsehssmJZ0d/s2GgHvuHwaOqS8Q8OOheNpJH6huOoVcaXsXMnWjtOPYWHtq339qc1VsakixoJHcgWr1H1TrgXGjNyTXOr7SH/LiE7uaBR3WoLSetVFjTi6rdDXyRkqIRfooM4c9Q6/1bv3t80kgQtuRorHPypBqNtO37T8fVKIkLK+p0N0VwlPoVCAa3qhI7rqdzhRLo8VBIAZJRBmFQCN6oWcws56N01Y7py8lkBxsU2lY5zAan4BG6HjDyJ8Pw11AC65FUbAwh2rjvRM5KEGNzP8AePqmUvBr4nabch26obZoUYriK+/CdwTTuppbC8kYQ4jwS5oczaoIq2w3pUHqETiOKtDmtaMziSKBZLYK+LEEeNQObQModAAQKnfU26rotbsWabaonmpGnuvaP+JolzsMJ94/ZSTBa1xpsdVI2Lm00GvJJY7XpiGbkHNNbgdDZBOe8b1oVazDcRTZATWGnUCvRVU2uMzygn6IZDFwPesU+k8RL/dVdOHBw0oo2QYsu4FtXMJAc3e5Aq31VY5fTIyxatF/lJcnXRM2tAFlRp/EZiWuW52fuH1Gy2kuKIkaga0DrVVsiXX2q9SVkCMRX2jfisROObw56ZH/APRx6VqnGGYpHJGfLlO5saDUqDDoBe6tgEwxaXEOGABTMAPIaetyvPlVcLroi4kxAuea2a3QJPheExJqIALNJAJ6bqKciGJGDNgaHqV1LhXDQxraC9k1+KKqNlthsowAbCnpZCxYbYnhJNP1UtbkiWFBxqZq6HfZSKRD2MDQA0AAaUSvHJdr2H92lfuN0yhxbUKBn3i1PNOno6Dado59iGDRW+48ADk4j4USxpiCxiE06D6hW/Eh9VU5s0fbWw+OqDZd5HLpasNlG+zbEdcuaDTYeSUY9iIbZuq2E472TQagAUHa+qp+NTpJyjU/AIRj5OhHLxVli4P4hhZzBieEk+F+zidQeRroVdY2FBzXVHz9Oq5bhmDaFwr0P2XUeH5qgbDebUGU3tyaT8lV1egwlKtm/BWGuljGAtDeWkN3BoQfKmUeSY43JaOHev3TWFAsvIlHMLT+HdFLRFveiizksCDYVFa/3+6rWJS9urbjr+BXSYZR++tx00v90hxuUo6w106c/ilsEolTdFFggo2qKmYeWLlPOo7H8KlmZfSgPUo3RKgGHNn3QE6wYZRnNyEpayh/yjHzlsjaGv5dF0Xxv5LdhLjFOd9aXpyoETEmnxnOgwzla0Vc/WnIDmSlsrGiOa1jGUtSp0Hn5K54DhLWw8v6icxdzd+Wol6NPIkhPheDNhAudXu7dTTU85/hhtJ2tt3KfxMHzHxRLVqaACvcomFKMYAGCg6ItfAkssfRz3ifCfZMgkuc5z3mtDQZQwkineiV8I4nGiudCLC9jSQHNAB1tm590347mqR6CtIMIkmts0S9P+ob6px/pxhnsZUF1nRDnI3vokXWJ5vpkWCWDxNICCMZpFWuB7FWvGo4ZBiO3axzvRpP2XF8Rm/4f2eWzr5uopU1HcpvaS9ned9Lwx9a011R+Fy3tHmujaV6nYKvcNTYjtrDqXn9I0b3KvMhLhjAB5nmdyqwg29gnNRWiKclQQbVHJVWcwowzmhi2pb9ld2hCTcrVaTGymtx4AULyCNliaxsNYXEloqsRoUEkYQY2pp3W883M173UDspaG7tGgNPL6J/Ek3izaClC0hgNOWqR47LlhzGzXgjrU607a9ivMka105thzaRjX9x+a7JgrhkbTkFx8QssYg/urVdV4dP8odk89miK0WNrqiyTTuIGC/xguFbEa+YP0TCWdU9EFicnneAFJodVew2DPNePCD2t8kvxB4GlQTzr806glrGgWsOiR43iDaUDSfNM9Cx6IsQjWuVWphzQan7lHYg17nUDaV5lQQsMJcBQknf69kCj0K52ee8ZWgtHM6/2SbCYOeYA1ArX5K2TciGZja1vRK+EJXNMxKbVA8yfoFbHxmd3KS/0scJrS5opfQden90xxB4az0+F1XZ2K5k3CaLn2rW9wdbdKp/jPuEAHnWm3RcuWXfaLnw/iQiQ2l3vU9eqYR/ePWh+65rwniBdDe1p8UN3wNx5aqx4fxOxzhDeQ1+xqKOPIHY9CubJ+O7Q2n5Crqt8+qXYzJgiu4/NVYJdpN7Ad6lC4rLin5+VQYL9HK+KZI5M4F238hqPS/kpsOgsdCBJ2qrVHw8RA5p5VH2VJlJJzHPYTUNJoDpTb86JZcA1R5MOqfC2w36qaRw6+ZwudqBEhoGx6f2CLlRUdPj6rk9CNjPDgBo2itMhoEgkmdFYJOgFNE8SbYYYhGignptsFjorz4Wgk/YdSvXRxUAXOgAVS47xPxMlyRlIMWN0a01aD3Ir/ShN0rOStiGQgvm49HD33mNGJ2FfC0+gHZq6VJxQ0eQoPgqxwhI5YWcij4pzU5N/S30orOIH2/AoQk7HaE3HUeks8fuys8nOaD8KrkPFbw6YpsAPz5Lp/8AqHUMhNBsXtr1oC76Lk+LnNGf3p6Ci0Q3k/RN8Ov8ItgNlGiA1rcwGampO5cdSU6lDUEcj8FybgjGXQImV1TDOvTqF1iQihxzMIIcNdQta4SC2MsoJgWRTjYIOddQVTIDAXsusRzIQoFiIpXsIxovaLozFmGPAc3VwFW9xt53HmqliMjEk4lqlux2Kf4NiQeLFeWajnMe7q77/nmugcNz1ITQeSrHGMj7KYzAeGJ4h3/UPX5p7w6zM0eSay6ei1QZgcwpIkw3W1UvEDa6gq4apPIolY0fMVFEBOwc35v3WjY9BeynLqNq7TZd0LfiV2cg0NTa++/RMsMiQiDlcM1Ox+KWY21pcTSp8+XyQEWZAbd7Q6tGgm59NPNGiMsnkZjUYEloO5r6lBcAtpORhzAPxP3UuJQiHVIpmr66/VecLwf/ACXHfIPg4fdUi6OgraC59gOIS4/5vNtahjjdNsYl8rHVtXRza1rtW51QU5JkT8u6/wDuEX5ZHpnxgCG67X/wj6NVUxDwCw5pi3vUAPVtj3u5E42ww3ODmgg6b/nomHA8qAIZ5tc4/wBRzfULXitt3A9UOiQl0N/0yxN75fLEcXZXvykmpyh2hO9FdMQb4VzD/TyM5kKv6RFcCehdddUe2rUxCa8WmVVp8ZHT5JFi0HI8uA961fzzVgxGHlcCOaWYwzM2ndT6MxMySNQTWh02XkWM1pv4eW/S4RZns9AQTRuXK0HXSvK61Epl8RAaDrmIr+apY2SYwkrNBP2+CawX5hc0GnX81SSUzPvo380CYiKGCwqfzdUTJh0xMhgoLkg33rsVzqYmDMzAYTX2kUtcf/jh2PcWP/ZWHH8TeyC+I2xAo2t/E4hot518lW+DoVZhztoUMMvzN3IT5ZyOmSBAoAKgCmiatcLWSyQIoKpxDaKJMUXWxpMo/wDqFGAdBFCbxCR2Abf/ALrkpdVxPMn5rpX+osz/AOSGD9MLMf6nO3/oC5lDKviX3MSXEPMFb42ro+HF0Kjoeh1adPLkVzjCD4gukSEXwBaIk2OoOINf0PIqBsXPFy6ho8qnT0QM5LOqHsdb5KfDqtrU66nmeqcDGDZfmV6ozFWIgNT7OZhlrhtp9lR8Qw6JKRczfcr5JrKz2R9R5qxPfDjsoaGo0XmGgq3E0JszImM27odH+Vg5B8DRszabp5h0iYER0F14MYFo6EjTzVY4TaYEzFgP1Y4j0Nj5ih800eFIsv7226qP2C3fMNaKud5JNO4uTXKMo/cf/wAj7oOh/Og2biQ4YBdQnYan037JfMzL4pvSG3rQuP8ATo1KImLNabAuPMn6od+LxD7oA8kpNux42GwbF3XVDzkrCcPFbuAPmlDokZ+rneq1GHE6konEv8KafyorHt/Y6/oRcISFFdLRmxCwspWv6mlp1AcPqNlMMMhj3jRZFl4IF3OI5VJ+CZMN1scTGINjzcv7OuVrvESKX9m8inS9a9l7xjG/lEVv+aJBNzQhTECM3RrGZxzaW5akcwCrBxxiMIwg4FpqPBQg1JFtNNU/VZoxz+Q3hhpECG7o30oAouImWINLhHYQzLLw22s1o+AU/EUsPZ5qXoDoLnlX4IR4DFJJbKxwFCD5eI0iuV7x/wDY/QhdQlHVYDzAPqFzPhfBhCY4xHEOc4ue1rjQV0Y4j3ndB1XQ8FeDDbTQCnpb6Jk1ZGclIDxeXqq5MGvl8lcp+HaqqUWHQnrVTa2MuCVsZ0J5LQDm57dQvYwLrxBXofo3YL2bh+ouFvBfVopetjzQEmHQojQwUpSmtUHDmC53hqRzqoppoa0NPi1IBPax9Pgg5iYc0XIYDsOSckQ8VTQAhsDq0Je7s0fdw9EPwO8ezLt3xCT9Ep4jmBRwGoa1nmbu+Y9E64Kg2hgb3p90svwYV06TIQvD5I92gUEs23lRZORKNICeMaQrZyrjCNmizTqm2Rg8mA0Hm5UmGVZuI5jM2KdnRXUPMZrfABVwMVMKtN/2CXocYS7xBX2TjeELnWGPoQrnKx7BXiIy2S0yAADoVtHjAaJP/EeErX+NbT3gnFBI09GDiA61bLFM4gmq8XUcJ/4gqeXxJzNCsWLzDVQ2l+IHGgcK8lHPGA6O2YLT7QtymhIFRoS3R3ryWLFwGRTOIF2iCiMc7VYsXHI9ZJBTeyAWLFwSOJEotDMFYsXBIIzqg1Q0uzMTWwGvbosWIoInm4hjRsrbA2HYW+QRnCcBsSZLaeBrXsaNrUJJHM0K8WK1aFZf40rDhMzOLqAaAlBtiOiUy+Bp0vV5H/sfdHZYsUZa0BMP/h8gDR/j790/4bNIZbycfv8AVYsTROQ1iioKqeKw8pWLEZDwFM229eYuk8SZEIm1tV6sQiGXDSEc/je4hoPuga8ghGzPtYjn08LbN76CnxWLESRWuInH2jmk6vcPRxA+ACunA8PxdgsWLpfijl1nQIEWnqo8XmcrC47AkeX+FixVXBDjXEDqMhN6AnvSpv5pQxYsRwfggT6GyovVWWTi6LFitERjUxfClUw8Cq8WKiABfx7husWLFwD/2Q==">
            <a:hlinkClick r:id="rId3"/>
          </p:cNvPr>
          <p:cNvSpPr>
            <a:spLocks noChangeAspect="1" noChangeArrowheads="1"/>
          </p:cNvSpPr>
          <p:nvPr/>
        </p:nvSpPr>
        <p:spPr bwMode="auto">
          <a:xfrm>
            <a:off x="38100" y="-1790700"/>
            <a:ext cx="5619750" cy="37433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2"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5012897"/>
            <a:ext cx="2619375"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9555" y="5012896"/>
            <a:ext cx="2614613"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rotWithShape="1">
          <a:blip r:embed="rId6">
            <a:extLst>
              <a:ext uri="{28A0092B-C50C-407E-A947-70E740481C1C}">
                <a14:useLocalDpi xmlns:a14="http://schemas.microsoft.com/office/drawing/2010/main" val="0"/>
              </a:ext>
            </a:extLst>
          </a:blip>
          <a:srcRect l="6047" t="2884" r="3791" b="5520"/>
          <a:stretch/>
        </p:blipFill>
        <p:spPr bwMode="auto">
          <a:xfrm>
            <a:off x="179512" y="5012896"/>
            <a:ext cx="2977161" cy="1731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6904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latin typeface="+mn-lt"/>
              </a:rPr>
              <a:t>Alzheimer’s Experiment</a:t>
            </a:r>
          </a:p>
        </p:txBody>
      </p:sp>
      <p:sp>
        <p:nvSpPr>
          <p:cNvPr id="3" name="Content Placeholder 2"/>
          <p:cNvSpPr>
            <a:spLocks noGrp="1"/>
          </p:cNvSpPr>
          <p:nvPr>
            <p:ph idx="1"/>
          </p:nvPr>
        </p:nvSpPr>
        <p:spPr>
          <a:xfrm>
            <a:off x="450798" y="1639688"/>
            <a:ext cx="8229600" cy="5116136"/>
          </a:xfrm>
        </p:spPr>
        <p:txBody>
          <a:bodyPr>
            <a:normAutofit lnSpcReduction="10000"/>
          </a:bodyPr>
          <a:lstStyle/>
          <a:p>
            <a:pPr marL="0" indent="0">
              <a:buNone/>
            </a:pPr>
            <a:endParaRPr lang="en-GB" sz="200" dirty="0"/>
          </a:p>
          <a:p>
            <a:pPr marL="0" indent="0">
              <a:buNone/>
            </a:pPr>
            <a:r>
              <a:rPr lang="en-GB" dirty="0"/>
              <a:t>We will use a memory test to investigate if our drug can treat Alzheimer’s disease. </a:t>
            </a:r>
          </a:p>
          <a:p>
            <a:pPr marL="0" indent="0">
              <a:buNone/>
            </a:pPr>
            <a:endParaRPr lang="en-GB" sz="1200" dirty="0">
              <a:solidFill>
                <a:schemeClr val="tx1"/>
              </a:solidFill>
            </a:endParaRPr>
          </a:p>
          <a:p>
            <a:pPr marL="0" indent="0">
              <a:buNone/>
            </a:pPr>
            <a:r>
              <a:rPr lang="en-GB" dirty="0">
                <a:solidFill>
                  <a:schemeClr val="tx1"/>
                </a:solidFill>
              </a:rPr>
              <a:t>Hypotheses:</a:t>
            </a:r>
          </a:p>
          <a:p>
            <a:pPr marL="0" indent="0">
              <a:buNone/>
            </a:pPr>
            <a:endParaRPr lang="en-GB" dirty="0">
              <a:solidFill>
                <a:schemeClr val="tx1"/>
              </a:solidFill>
            </a:endParaRPr>
          </a:p>
          <a:p>
            <a:pPr marL="457200" lvl="1" indent="0" algn="ctr">
              <a:buNone/>
            </a:pPr>
            <a:r>
              <a:rPr lang="en-GB" b="1" i="1" dirty="0"/>
              <a:t>OR</a:t>
            </a:r>
          </a:p>
          <a:p>
            <a:pPr lvl="1">
              <a:buFont typeface="Arial" panose="020B0604020202020204" pitchFamily="34" charset="0"/>
              <a:buChar char="•"/>
            </a:pPr>
            <a:endParaRPr lang="en-GB" sz="1000" dirty="0"/>
          </a:p>
          <a:p>
            <a:pPr lvl="1">
              <a:buFont typeface="Arial" panose="020B0604020202020204" pitchFamily="34" charset="0"/>
              <a:buChar char="•"/>
            </a:pPr>
            <a:endParaRPr lang="en-GB" sz="1000" dirty="0"/>
          </a:p>
          <a:p>
            <a:pPr lvl="1">
              <a:buFont typeface="Arial" panose="020B0604020202020204" pitchFamily="34" charset="0"/>
              <a:buChar char="•"/>
            </a:pPr>
            <a:endParaRPr lang="en-GB" sz="1000" dirty="0"/>
          </a:p>
          <a:p>
            <a:pPr lvl="1">
              <a:buFont typeface="Arial" panose="020B0604020202020204" pitchFamily="34" charset="0"/>
              <a:buChar char="•"/>
            </a:pPr>
            <a:endParaRPr lang="en-GB" sz="1000" dirty="0"/>
          </a:p>
          <a:p>
            <a:pPr marL="0" indent="0">
              <a:buNone/>
            </a:pPr>
            <a:r>
              <a:rPr lang="en-GB" dirty="0">
                <a:solidFill>
                  <a:schemeClr val="tx1"/>
                </a:solidFill>
              </a:rPr>
              <a:t>Endpoint:</a:t>
            </a:r>
          </a:p>
          <a:p>
            <a:pPr lvl="1">
              <a:buFont typeface="Arial" panose="020B0604020202020204" pitchFamily="34" charset="0"/>
              <a:buChar char="•"/>
            </a:pPr>
            <a:r>
              <a:rPr lang="en-GB" dirty="0"/>
              <a:t> Positive or negative change in score on a memory test</a:t>
            </a:r>
            <a:endParaRPr lang="en-GB" sz="2400" dirty="0"/>
          </a:p>
          <a:p>
            <a:pPr marL="0" indent="0">
              <a:buNone/>
            </a:pPr>
            <a:r>
              <a:rPr lang="en-GB" dirty="0">
                <a:solidFill>
                  <a:schemeClr val="tx1"/>
                </a:solidFill>
              </a:rPr>
              <a:t>Design:</a:t>
            </a:r>
          </a:p>
          <a:p>
            <a:pPr lvl="1">
              <a:buFont typeface="Arial" panose="020B0604020202020204" pitchFamily="34" charset="0"/>
              <a:buChar char="•"/>
            </a:pPr>
            <a:r>
              <a:rPr lang="en-GB" dirty="0"/>
              <a:t>Two-arm, placebo controlled trial</a:t>
            </a:r>
          </a:p>
          <a:p>
            <a:pPr lvl="1">
              <a:buFont typeface="Arial" panose="020B0604020202020204" pitchFamily="34" charset="0"/>
              <a:buChar char="•"/>
            </a:pPr>
            <a:r>
              <a:rPr lang="en-GB" dirty="0"/>
              <a:t>Equal allocation to drug and placebo</a:t>
            </a:r>
          </a:p>
          <a:p>
            <a:pPr lvl="1">
              <a:buFont typeface="Arial" panose="020B0604020202020204" pitchFamily="34" charset="0"/>
              <a:buChar char="•"/>
            </a:pPr>
            <a:r>
              <a:rPr lang="en-GB" dirty="0"/>
              <a:t>Open label trial</a:t>
            </a:r>
          </a:p>
        </p:txBody>
      </p:sp>
      <p:pic>
        <p:nvPicPr>
          <p:cNvPr id="4098" name="Picture 2" descr="C:\Users\yex8077\AppData\Local\Microsoft\Windows\Temporary Internet Files\Content.IE5\HEEFSEXY\pill-311365__18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201890">
            <a:off x="7151195" y="5269342"/>
            <a:ext cx="1367054" cy="683527"/>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yex8077\AppData\Local\Microsoft\Windows\Temporary Internet Files\Content.IE5\VZ1T9BGW\pill-311364__18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694856">
            <a:off x="5941702" y="5714952"/>
            <a:ext cx="1537760" cy="7688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C:\Users\yex8077\AppData\Local\Microsoft\Windows\Temporary Internet Files\Content.IE5\0PP3M2N7\brain-1color[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08778" y="6165304"/>
            <a:ext cx="756459" cy="5720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93829" y="3212976"/>
            <a:ext cx="4032448" cy="868544"/>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r>
              <a:rPr lang="en-GB" dirty="0"/>
              <a:t>The drug taken has an effect on a patient’s memory (a relationship)</a:t>
            </a:r>
          </a:p>
        </p:txBody>
      </p:sp>
      <p:sp>
        <p:nvSpPr>
          <p:cNvPr id="8" name="Rectangle 7"/>
          <p:cNvSpPr/>
          <p:nvPr/>
        </p:nvSpPr>
        <p:spPr>
          <a:xfrm>
            <a:off x="5076805" y="3212977"/>
            <a:ext cx="3888432" cy="868544"/>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r>
              <a:rPr lang="en-GB" dirty="0"/>
              <a:t>The drug has no effect on a patient’s memory (no relationship)</a:t>
            </a:r>
          </a:p>
        </p:txBody>
      </p:sp>
    </p:spTree>
    <p:extLst>
      <p:ext uri="{BB962C8B-B14F-4D97-AF65-F5344CB8AC3E}">
        <p14:creationId xmlns:p14="http://schemas.microsoft.com/office/powerpoint/2010/main" val="3637844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356" y="188640"/>
            <a:ext cx="8579296" cy="1111664"/>
          </a:xfrm>
        </p:spPr>
        <p:txBody>
          <a:bodyPr>
            <a:noAutofit/>
          </a:bodyPr>
          <a:lstStyle/>
          <a:p>
            <a:r>
              <a:rPr lang="en-GB" sz="3600" dirty="0">
                <a:latin typeface="Franklin Gothic Book"/>
              </a:rPr>
              <a:t>How we are imitating Alzheimer’s Disease</a:t>
            </a:r>
            <a:endParaRPr lang="en-GB" sz="36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07388249"/>
              </p:ext>
            </p:extLst>
          </p:nvPr>
        </p:nvGraphicFramePr>
        <p:xfrm>
          <a:off x="467544" y="1988840"/>
          <a:ext cx="8229600" cy="2743200"/>
        </p:xfrm>
        <a:graphic>
          <a:graphicData uri="http://schemas.openxmlformats.org/drawingml/2006/table">
            <a:tbl>
              <a:tblPr firstRow="1" bandRow="1">
                <a:tableStyleId>{69012ECD-51FC-41F1-AA8D-1B2483CD663E}</a:tableStyleId>
              </a:tblPr>
              <a:tblGrid>
                <a:gridCol w="2808312">
                  <a:extLst>
                    <a:ext uri="{9D8B030D-6E8A-4147-A177-3AD203B41FA5}">
                      <a16:colId xmlns:a16="http://schemas.microsoft.com/office/drawing/2014/main" val="20000"/>
                    </a:ext>
                  </a:extLst>
                </a:gridCol>
                <a:gridCol w="2678088">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algn="ctr"/>
                      <a:r>
                        <a:rPr lang="en-GB" sz="2400" dirty="0"/>
                        <a:t>Alzheimer’s Disease symptoms</a:t>
                      </a:r>
                    </a:p>
                  </a:txBody>
                  <a:tcPr>
                    <a:lnL w="10000" cap="flat" cmpd="sng" algn="ctr">
                      <a:noFill/>
                      <a:prstDash val="solid"/>
                    </a:lnL>
                    <a:lnR w="12700" cap="flat" cmpd="sng" algn="ctr">
                      <a:solidFill>
                        <a:schemeClr val="accent1"/>
                      </a:solidFill>
                      <a:prstDash val="solid"/>
                      <a:round/>
                      <a:headEnd type="none" w="med" len="med"/>
                      <a:tailEnd type="none" w="med" len="med"/>
                    </a:lnR>
                    <a:lnT w="10000" cap="flat" cmpd="sng" algn="ctr">
                      <a:noFill/>
                      <a:prstDash val="solid"/>
                    </a:lnT>
                    <a:lnB w="10000" cap="flat" cmpd="sng" algn="ctr">
                      <a:noFill/>
                      <a:prstDash val="solid"/>
                    </a:lnB>
                    <a:lnTlToBr w="12700" cmpd="sng">
                      <a:noFill/>
                      <a:prstDash val="solid"/>
                    </a:lnTlToBr>
                    <a:lnBlToTr w="12700" cmpd="sng">
                      <a:noFill/>
                      <a:prstDash val="solid"/>
                    </a:lnBlToTr>
                    <a:solidFill>
                      <a:srgbClr val="7030A0"/>
                    </a:solidFill>
                  </a:tcPr>
                </a:tc>
                <a:tc rowSpan="2">
                  <a:txBody>
                    <a:bodyPr/>
                    <a:lstStyle/>
                    <a:p>
                      <a:pPr algn="ctr"/>
                      <a:endParaRPr lang="en-GB" sz="2400" dirty="0"/>
                    </a:p>
                  </a:txBody>
                  <a:tcPr>
                    <a:lnL w="12700" cap="flat" cmpd="sng" algn="ctr">
                      <a:solidFill>
                        <a:schemeClr val="accent1"/>
                      </a:solidFill>
                      <a:prstDash val="solid"/>
                      <a:round/>
                      <a:headEnd type="none" w="med" len="med"/>
                      <a:tailEnd type="none" w="med" len="med"/>
                    </a:lnL>
                    <a:lnR>
                      <a:noFill/>
                    </a:lnR>
                    <a:lnT w="10000" cap="flat" cmpd="sng" algn="ctr">
                      <a:noFill/>
                      <a:prstDash val="solid"/>
                    </a:lnT>
                    <a:lnB w="10000" cap="flat" cmpd="sng" algn="ctr">
                      <a:noFill/>
                      <a:prstDash val="solid"/>
                    </a:lnB>
                    <a:lnTlToBr w="12700" cmpd="sng">
                      <a:noFill/>
                      <a:prstDash val="solid"/>
                    </a:lnTlToBr>
                    <a:lnBlToTr w="12700" cmpd="sng">
                      <a:noFill/>
                      <a:prstDash val="solid"/>
                    </a:lnBlToTr>
                    <a:solidFill>
                      <a:schemeClr val="bg1"/>
                    </a:solidFill>
                  </a:tcPr>
                </a:tc>
                <a:tc>
                  <a:txBody>
                    <a:bodyPr/>
                    <a:lstStyle/>
                    <a:p>
                      <a:pPr algn="ctr"/>
                      <a:r>
                        <a:rPr lang="en-GB" sz="2400" dirty="0"/>
                        <a:t>Our </a:t>
                      </a:r>
                      <a:r>
                        <a:rPr lang="en-GB" sz="2400" baseline="0" dirty="0"/>
                        <a:t> experiment‘s representation</a:t>
                      </a:r>
                      <a:endParaRPr lang="en-GB" sz="2400" dirty="0"/>
                    </a:p>
                  </a:txBody>
                  <a:tcPr>
                    <a:lnL>
                      <a:noFill/>
                    </a:lnL>
                    <a:solidFill>
                      <a:srgbClr val="7030A0"/>
                    </a:solidFill>
                  </a:tcPr>
                </a:tc>
                <a:extLst>
                  <a:ext uri="{0D108BD9-81ED-4DB2-BD59-A6C34878D82A}">
                    <a16:rowId xmlns:a16="http://schemas.microsoft.com/office/drawing/2014/main" val="10000"/>
                  </a:ext>
                </a:extLst>
              </a:tr>
              <a:tr h="370840">
                <a:tc>
                  <a:txBody>
                    <a:bodyPr/>
                    <a:lstStyle/>
                    <a:p>
                      <a:pPr algn="ctr"/>
                      <a:r>
                        <a:rPr lang="en-GB" sz="2400" dirty="0"/>
                        <a:t>Poor</a:t>
                      </a:r>
                      <a:r>
                        <a:rPr lang="en-GB" sz="2400" baseline="0" dirty="0"/>
                        <a:t> cognitive function,</a:t>
                      </a:r>
                    </a:p>
                    <a:p>
                      <a:pPr algn="ctr"/>
                      <a:r>
                        <a:rPr lang="en-GB" sz="2400" dirty="0"/>
                        <a:t>Confusion,</a:t>
                      </a:r>
                    </a:p>
                    <a:p>
                      <a:pPr algn="ctr"/>
                      <a:r>
                        <a:rPr lang="en-GB" sz="2400" dirty="0"/>
                        <a:t>Disorientation</a:t>
                      </a:r>
                    </a:p>
                    <a:p>
                      <a:pPr algn="ctr"/>
                      <a:endParaRPr lang="en-GB" sz="2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0000" cap="flat" cmpd="sng" algn="ctr">
                      <a:noFill/>
                      <a:prstDash val="solid"/>
                    </a:lnT>
                    <a:lnB w="12700" cap="flat" cmpd="sng" algn="ctr">
                      <a:solidFill>
                        <a:schemeClr val="accent1"/>
                      </a:solidFill>
                      <a:prstDash val="solid"/>
                      <a:round/>
                      <a:headEnd type="none" w="med" len="med"/>
                      <a:tailEnd type="none" w="med" len="med"/>
                    </a:lnB>
                  </a:tcPr>
                </a:tc>
                <a:tc vMerge="1">
                  <a:txBody>
                    <a:bodyPr/>
                    <a:lstStyle/>
                    <a:p>
                      <a:endParaRPr lang="en-GB"/>
                    </a:p>
                  </a:txBody>
                  <a:tcPr/>
                </a:tc>
                <a:tc>
                  <a:txBody>
                    <a:bodyPr/>
                    <a:lstStyle/>
                    <a:p>
                      <a:pPr algn="ctr"/>
                      <a:r>
                        <a:rPr lang="en-GB" sz="2400" baseline="0" dirty="0"/>
                        <a:t>Audio distraction,</a:t>
                      </a:r>
                    </a:p>
                    <a:p>
                      <a:pPr algn="ctr"/>
                      <a:r>
                        <a:rPr lang="en-GB" sz="2400" baseline="0" dirty="0"/>
                        <a:t>Visual distraction,</a:t>
                      </a:r>
                    </a:p>
                    <a:p>
                      <a:pPr algn="ctr"/>
                      <a:r>
                        <a:rPr lang="en-GB" sz="2400" baseline="0" dirty="0"/>
                        <a:t>Additional physical task </a:t>
                      </a:r>
                      <a:endParaRPr lang="en-GB" sz="2400"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1027" name="Picture 3" descr="C:\Users\yex8077\AppData\Local\Microsoft\Windows\Temporary Internet Files\Content.IE5\HEEFSEXY\large-stick-figure-surprised-33.3-11586[1].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40356" y="2996952"/>
            <a:ext cx="1728192" cy="2091112"/>
          </a:xfrm>
          <a:prstGeom prst="rect">
            <a:avLst/>
          </a:prstGeom>
          <a:noFill/>
          <a:extLst>
            <a:ext uri="{909E8E84-426E-40DD-AFC4-6F175D3DCCD1}">
              <a14:hiddenFill xmlns:a14="http://schemas.microsoft.com/office/drawing/2010/main">
                <a:solidFill>
                  <a:srgbClr val="FFFFFF"/>
                </a:solidFill>
              </a14:hiddenFill>
            </a:ext>
          </a:extLst>
        </p:spPr>
      </p:pic>
      <p:sp>
        <p:nvSpPr>
          <p:cNvPr id="9" name="Right Arrow 8"/>
          <p:cNvSpPr/>
          <p:nvPr/>
        </p:nvSpPr>
        <p:spPr>
          <a:xfrm rot="9420692">
            <a:off x="4946379" y="2620573"/>
            <a:ext cx="1252969" cy="31408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0" name="Right Arrow 9"/>
          <p:cNvSpPr/>
          <p:nvPr/>
        </p:nvSpPr>
        <p:spPr>
          <a:xfrm rot="12138839">
            <a:off x="3052686" y="2598169"/>
            <a:ext cx="1428968" cy="28002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 name="Multiply 7"/>
          <p:cNvSpPr/>
          <p:nvPr/>
        </p:nvSpPr>
        <p:spPr>
          <a:xfrm>
            <a:off x="3180720" y="2168859"/>
            <a:ext cx="1319272" cy="1188133"/>
          </a:xfrm>
          <a:prstGeom prst="mathMultiply">
            <a:avLst>
              <a:gd name="adj1" fmla="val 14852"/>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5796136" y="1794044"/>
            <a:ext cx="3240360" cy="33152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681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8" grpId="0" animBg="1"/>
      <p:bldP spid="11"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Custom 6">
      <a:dk1>
        <a:sysClr val="windowText" lastClr="000000"/>
      </a:dk1>
      <a:lt1>
        <a:sysClr val="window" lastClr="FFFFFF"/>
      </a:lt1>
      <a:dk2>
        <a:srgbClr val="04617B"/>
      </a:dk2>
      <a:lt2>
        <a:srgbClr val="DBF5F9"/>
      </a:lt2>
      <a:accent1>
        <a:srgbClr val="21B2C8"/>
      </a:accent1>
      <a:accent2>
        <a:srgbClr val="0075A2"/>
      </a:accent2>
      <a:accent3>
        <a:srgbClr val="0BD0D9"/>
      </a:accent3>
      <a:accent4>
        <a:srgbClr val="10CF9B"/>
      </a:accent4>
      <a:accent5>
        <a:srgbClr val="7CCA62"/>
      </a:accent5>
      <a:accent6>
        <a:srgbClr val="A5C249"/>
      </a:accent6>
      <a:hlink>
        <a:srgbClr val="F49100"/>
      </a:hlink>
      <a:folHlink>
        <a:srgbClr val="85DFD0"/>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TM01790490[[fn=Decatur]]</Template>
  <TotalTime>6132</TotalTime>
  <Words>1868</Words>
  <Application>Microsoft Office PowerPoint</Application>
  <PresentationFormat>On-screen Show (4:3)</PresentationFormat>
  <Paragraphs>277</Paragraphs>
  <Slides>18</Slides>
  <Notes>16</Notes>
  <HiddenSlides>3</HiddenSlides>
  <MMClips>0</MMClips>
  <ScaleCrop>false</ScaleCrop>
  <HeadingPairs>
    <vt:vector size="8" baseType="variant">
      <vt:variant>
        <vt:lpstr>Fonts Used</vt:lpstr>
      </vt:variant>
      <vt:variant>
        <vt:i4>8</vt:i4>
      </vt:variant>
      <vt:variant>
        <vt:lpstr>Theme</vt:lpstr>
      </vt:variant>
      <vt:variant>
        <vt:i4>1</vt:i4>
      </vt:variant>
      <vt:variant>
        <vt:lpstr>Links</vt:lpstr>
      </vt:variant>
      <vt:variant>
        <vt:i4>1</vt:i4>
      </vt:variant>
      <vt:variant>
        <vt:lpstr>Slide Titles</vt:lpstr>
      </vt:variant>
      <vt:variant>
        <vt:i4>18</vt:i4>
      </vt:variant>
    </vt:vector>
  </HeadingPairs>
  <TitlesOfParts>
    <vt:vector size="28" baseType="lpstr">
      <vt:lpstr>Arial</vt:lpstr>
      <vt:lpstr>Bodoni MT Condensed</vt:lpstr>
      <vt:lpstr>Calibri</vt:lpstr>
      <vt:lpstr>Cambria Math</vt:lpstr>
      <vt:lpstr>Courier New</vt:lpstr>
      <vt:lpstr>Franklin Gothic Book</vt:lpstr>
      <vt:lpstr>Times New Roman</vt:lpstr>
      <vt:lpstr>Wingdings</vt:lpstr>
      <vt:lpstr>Decatur</vt:lpstr>
      <vt:lpstr>\\Ye2svr02\ew_stats\migrate\ClinPharm\non project work\Calc\School Event\Workshops\Alzheimers workshop\How to Calculate results formulas 2.xlsx</vt:lpstr>
      <vt:lpstr>PSI’s Alzheimer's Disease Experiment </vt:lpstr>
      <vt:lpstr>Hypotheses using categorical data</vt:lpstr>
      <vt:lpstr>Examples </vt:lpstr>
      <vt:lpstr>How to calculate our results</vt:lpstr>
      <vt:lpstr>Interpreting our results</vt:lpstr>
      <vt:lpstr>Alzheimer’s Experiment:  What is Alzheimer’s disease?</vt:lpstr>
      <vt:lpstr>Why we need to continue research</vt:lpstr>
      <vt:lpstr>Alzheimer’s Experiment</vt:lpstr>
      <vt:lpstr>How we are imitating Alzheimer’s Disease</vt:lpstr>
      <vt:lpstr>Memory test</vt:lpstr>
      <vt:lpstr>Randomisation</vt:lpstr>
      <vt:lpstr>Carry out the experiment</vt:lpstr>
      <vt:lpstr>Calculating our results</vt:lpstr>
      <vt:lpstr>Interpreting our results</vt:lpstr>
      <vt:lpstr>Design problems</vt:lpstr>
      <vt:lpstr>Workshop summary</vt:lpstr>
      <vt:lpstr>Alzheimer’s disease progress</vt:lpstr>
      <vt:lpstr>Wrap up</vt:lpstr>
    </vt:vector>
  </TitlesOfParts>
  <Company>Eli Lilly and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Alzheimer's Experiment</dc:title>
  <dc:creator>Cal Hillan - Network</dc:creator>
  <cp:lastModifiedBy>Katie Thorn</cp:lastModifiedBy>
  <cp:revision>392</cp:revision>
  <cp:lastPrinted>2018-10-18T16:28:07Z</cp:lastPrinted>
  <dcterms:created xsi:type="dcterms:W3CDTF">2015-07-02T07:57:26Z</dcterms:created>
  <dcterms:modified xsi:type="dcterms:W3CDTF">2018-11-04T18:06:14Z</dcterms:modified>
</cp:coreProperties>
</file>