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01" r:id="rId2"/>
  </p:sldMasterIdLst>
  <p:notesMasterIdLst>
    <p:notesMasterId r:id="rId22"/>
  </p:notesMasterIdLst>
  <p:handoutMasterIdLst>
    <p:handoutMasterId r:id="rId23"/>
  </p:handoutMasterIdLst>
  <p:sldIdLst>
    <p:sldId id="257" r:id="rId3"/>
    <p:sldId id="298" r:id="rId4"/>
    <p:sldId id="292" r:id="rId5"/>
    <p:sldId id="299" r:id="rId6"/>
    <p:sldId id="304" r:id="rId7"/>
    <p:sldId id="306" r:id="rId8"/>
    <p:sldId id="300" r:id="rId9"/>
    <p:sldId id="308" r:id="rId10"/>
    <p:sldId id="311" r:id="rId11"/>
    <p:sldId id="283" r:id="rId12"/>
    <p:sldId id="307" r:id="rId13"/>
    <p:sldId id="278" r:id="rId14"/>
    <p:sldId id="285" r:id="rId15"/>
    <p:sldId id="274" r:id="rId16"/>
    <p:sldId id="296" r:id="rId17"/>
    <p:sldId id="301" r:id="rId18"/>
    <p:sldId id="302" r:id="rId19"/>
    <p:sldId id="309" r:id="rId20"/>
    <p:sldId id="303" r:id="rId2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Turkington, Cheryl" initials="TC" lastIdx="5" clrIdx="0">
    <p:extLst/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0F5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0704" autoAdjust="0"/>
  </p:normalViewPr>
  <p:slideViewPr>
    <p:cSldViewPr>
      <p:cViewPr varScale="1">
        <p:scale>
          <a:sx n="106" d="100"/>
          <a:sy n="106" d="100"/>
        </p:scale>
        <p:origin x="1764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commentAuthors" Target="commentAuthor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handoutMaster" Target="handoutMasters/handoutMaster1.xml"/><Relationship Id="rId28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A9379C-454D-4A1E-9345-E4628D4B18A7}" type="datetimeFigureOut">
              <a:rPr lang="en-GB" smtClean="0"/>
              <a:t>05/02/2018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EBD802C-A68D-463B-BB97-4072C3546FA6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2325713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BD50367-85ED-4193-8CF4-D71CD67E2068}" type="datetimeFigureOut">
              <a:rPr lang="en-GB" smtClean="0"/>
              <a:pPr/>
              <a:t>05/02/2018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CE3807A-E796-432C-B726-B02723D83D35}" type="slidenum">
              <a:rPr lang="en-GB" smtClean="0"/>
              <a:pPr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7914036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3807A-E796-432C-B726-B02723D83D35}" type="slidenum">
              <a:rPr lang="en-GB" smtClean="0"/>
              <a:pPr/>
              <a:t>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24594115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00611124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T = </a:t>
            </a:r>
            <a:r>
              <a:rPr lang="en-GB" dirty="0" err="1" smtClean="0"/>
              <a:t>mean</a:t>
            </a:r>
            <a:r>
              <a:rPr lang="en-GB" baseline="30000" dirty="0" err="1" smtClean="0"/>
              <a:t>a</a:t>
            </a:r>
            <a:r>
              <a:rPr lang="en-GB" baseline="0" dirty="0" smtClean="0"/>
              <a:t> – </a:t>
            </a:r>
            <a:r>
              <a:rPr lang="en-GB" baseline="0" dirty="0" err="1" smtClean="0"/>
              <a:t>mean</a:t>
            </a:r>
            <a:r>
              <a:rPr lang="en-GB" baseline="30000" dirty="0" err="1" smtClean="0"/>
              <a:t>b</a:t>
            </a:r>
            <a:r>
              <a:rPr lang="en-GB" baseline="0" dirty="0" smtClean="0"/>
              <a:t> </a:t>
            </a:r>
          </a:p>
          <a:p>
            <a:r>
              <a:rPr lang="en-GB" baseline="0" dirty="0" smtClean="0"/>
              <a:t>      ___________________</a:t>
            </a:r>
          </a:p>
          <a:p>
            <a:r>
              <a:rPr lang="en-GB" baseline="0" dirty="0" smtClean="0"/>
              <a:t>   </a:t>
            </a:r>
          </a:p>
          <a:p>
            <a:r>
              <a:rPr lang="en-GB" baseline="0" dirty="0" smtClean="0"/>
              <a:t>   </a:t>
            </a:r>
            <a:r>
              <a:rPr lang="en-GB" baseline="0" dirty="0" err="1" smtClean="0"/>
              <a:t>sqrt</a:t>
            </a:r>
            <a:r>
              <a:rPr lang="en-GB" baseline="0" dirty="0" smtClean="0"/>
              <a:t>[(</a:t>
            </a:r>
            <a:r>
              <a:rPr lang="en-GB" baseline="0" dirty="0" err="1" smtClean="0"/>
              <a:t>SS</a:t>
            </a:r>
            <a:r>
              <a:rPr lang="en-GB" baseline="30000" dirty="0" err="1" smtClean="0"/>
              <a:t>a</a:t>
            </a:r>
            <a:r>
              <a:rPr lang="en-GB" baseline="0" dirty="0" smtClean="0"/>
              <a:t> + </a:t>
            </a:r>
            <a:r>
              <a:rPr lang="en-GB" baseline="0" dirty="0" err="1" smtClean="0"/>
              <a:t>SS</a:t>
            </a:r>
            <a:r>
              <a:rPr lang="en-GB" baseline="30000" dirty="0" err="1" smtClean="0"/>
              <a:t>b</a:t>
            </a:r>
            <a:r>
              <a:rPr lang="en-GB" baseline="0" dirty="0" smtClean="0"/>
              <a:t>)/(N-2)] </a:t>
            </a:r>
            <a:r>
              <a:rPr lang="en-GB" baseline="0" dirty="0" err="1" smtClean="0"/>
              <a:t>sqrt</a:t>
            </a:r>
            <a:r>
              <a:rPr lang="en-GB" baseline="0" dirty="0" smtClean="0"/>
              <a:t>[1/</a:t>
            </a:r>
            <a:r>
              <a:rPr lang="en-GB" baseline="0" dirty="0" err="1" smtClean="0"/>
              <a:t>n</a:t>
            </a:r>
            <a:r>
              <a:rPr lang="en-GB" baseline="30000" dirty="0" err="1" smtClean="0"/>
              <a:t>a</a:t>
            </a:r>
            <a:r>
              <a:rPr lang="en-GB" baseline="0" dirty="0" smtClean="0"/>
              <a:t> +</a:t>
            </a:r>
            <a:r>
              <a:rPr lang="en-GB" baseline="30000" dirty="0" smtClean="0"/>
              <a:t> </a:t>
            </a:r>
            <a:r>
              <a:rPr lang="en-GB" baseline="0" dirty="0" smtClean="0"/>
              <a:t>1/</a:t>
            </a:r>
            <a:r>
              <a:rPr lang="en-GB" baseline="0" dirty="0" err="1" smtClean="0"/>
              <a:t>n</a:t>
            </a:r>
            <a:r>
              <a:rPr lang="en-GB" baseline="30000" dirty="0" err="1" smtClean="0"/>
              <a:t>b</a:t>
            </a:r>
            <a:r>
              <a:rPr lang="en-GB" baseline="0" dirty="0" smtClean="0"/>
              <a:t>]</a:t>
            </a:r>
          </a:p>
          <a:p>
            <a:endParaRPr lang="en-GB" baseline="0" dirty="0" smtClean="0"/>
          </a:p>
          <a:p>
            <a:endParaRPr lang="en-GB" baseline="0" dirty="0" smtClean="0"/>
          </a:p>
          <a:p>
            <a:r>
              <a:rPr lang="en-GB" baseline="0" dirty="0" smtClean="0"/>
              <a:t>All of the circled numbers are used in the calculation of the t statistic.</a:t>
            </a:r>
          </a:p>
          <a:p>
            <a:r>
              <a:rPr lang="en-GB" baseline="0" dirty="0" smtClean="0"/>
              <a:t>The others are used to derive the means and SS.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74812717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303756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Important</a:t>
            </a:r>
            <a:r>
              <a:rPr lang="en-GB" baseline="0" dirty="0" smtClean="0"/>
              <a:t> to consider safety. Record all adverse events e.g. headaches, dizziness, nausea, and compare the treatment arms to see if </a:t>
            </a:r>
            <a:r>
              <a:rPr lang="en-GB" baseline="0" dirty="0" err="1" smtClean="0"/>
              <a:t>Breatheazy</a:t>
            </a:r>
            <a:r>
              <a:rPr lang="en-GB" baseline="0" dirty="0" smtClean="0"/>
              <a:t> has any side effects. Then weigh up if the efficacy outweighs the side effects and so it is worth taking.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785015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56745A-3EB0-496E-84F7-B5D891859779}" type="slidenum">
              <a:rPr lang="en-GB" smtClean="0"/>
              <a:pPr/>
              <a:t>14</a:t>
            </a:fld>
            <a:endParaRPr lang="en-GB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sz="1200" dirty="0" smtClean="0"/>
              <a:t>Usually we fix this so that there is Approx. 1 in 10 chance of this happening. 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56660444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56745A-3EB0-496E-84F7-B5D891859779}" type="slidenum">
              <a:rPr lang="en-GB" smtClean="0"/>
              <a:pPr/>
              <a:t>15</a:t>
            </a:fld>
            <a:endParaRPr lang="en-GB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GB" dirty="0" smtClean="0"/>
              <a:t>Usually fixed to be </a:t>
            </a:r>
            <a:r>
              <a:rPr lang="en-GB" dirty="0" err="1" smtClean="0"/>
              <a:t>approx</a:t>
            </a:r>
            <a:r>
              <a:rPr lang="en-GB" baseline="0" dirty="0" smtClean="0"/>
              <a:t> a 1 in 20 chance.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40349255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56745A-3EB0-496E-84F7-B5D891859779}" type="slidenum">
              <a:rPr lang="en-GB" smtClean="0"/>
              <a:pPr/>
              <a:t>16</a:t>
            </a:fld>
            <a:endParaRPr lang="en-GB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31561825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C756745A-3EB0-496E-84F7-B5D891859779}" type="slidenum">
              <a:rPr lang="en-GB" smtClean="0"/>
              <a:pPr/>
              <a:t>17</a:t>
            </a:fld>
            <a:endParaRPr lang="en-GB" smtClean="0"/>
          </a:p>
        </p:txBody>
      </p:sp>
      <p:sp>
        <p:nvSpPr>
          <p:cNvPr id="348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482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177402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3807A-E796-432C-B726-B02723D83D35}" type="slidenum">
              <a:rPr lang="en-GB" smtClean="0"/>
              <a:pPr/>
              <a:t>18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8986756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6549492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>
                <a:latin typeface="Calibri" panose="020F0502020204030204" pitchFamily="34" charset="0"/>
              </a:rPr>
              <a:t>As well as using their maths and statistics expertise, medical statisticians also need to know a little about the medical background to the trial. So first we will learn a little about asthma...</a:t>
            </a:r>
          </a:p>
          <a:p>
            <a:endParaRPr lang="en-GB" dirty="0" smtClean="0"/>
          </a:p>
          <a:p>
            <a:r>
              <a:rPr lang="en-GB" dirty="0" smtClean="0"/>
              <a:t>Notes</a:t>
            </a:r>
            <a:r>
              <a:rPr lang="en-GB" baseline="0" dirty="0" smtClean="0"/>
              <a:t> to presenter:</a:t>
            </a:r>
          </a:p>
          <a:p>
            <a:r>
              <a:rPr lang="en-GB" baseline="0" dirty="0" smtClean="0"/>
              <a:t>Define endpoint – “an outcome of interest in an experiment”. What we are going to measure. We are measuring asthma but how?</a:t>
            </a:r>
          </a:p>
          <a:p>
            <a:r>
              <a:rPr lang="en-GB" baseline="0" dirty="0" smtClean="0"/>
              <a:t>Ask student if they have asthma to get them engaged.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41385521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GB"/>
              <a:t>PLS/TRM/06/27620/1 - Sept 06</a:t>
            </a:r>
          </a:p>
        </p:txBody>
      </p:sp>
      <p:sp>
        <p:nvSpPr>
          <p:cNvPr id="6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2390AC4-B989-4408-A24C-8BBCD3AA1405}" type="slidenum">
              <a:rPr lang="en-GB"/>
              <a:pPr/>
              <a:t>3</a:t>
            </a:fld>
            <a:endParaRPr lang="en-GB"/>
          </a:p>
        </p:txBody>
      </p:sp>
      <p:sp>
        <p:nvSpPr>
          <p:cNvPr id="25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869" y="4342464"/>
            <a:ext cx="5488264" cy="4116049"/>
          </a:xfrm>
        </p:spPr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49187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>
            <a:normAutofit fontScale="92500" lnSpcReduction="200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In this study, the endpoint is called Peak Expiratory Flow </a:t>
            </a:r>
            <a:r>
              <a:rPr lang="en-GB" sz="1200" dirty="0" smtClean="0"/>
              <a:t>Rate/breath</a:t>
            </a:r>
            <a:r>
              <a:rPr lang="en-GB" sz="1200" baseline="0" dirty="0" smtClean="0"/>
              <a:t> capacity</a:t>
            </a:r>
            <a:r>
              <a:rPr lang="en-GB" sz="1200" dirty="0" smtClean="0"/>
              <a:t>.</a:t>
            </a: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75" lvl="0" indent="-3175">
              <a:spcBef>
                <a:spcPct val="20000"/>
              </a:spcBef>
              <a:defRPr/>
            </a:pPr>
            <a:r>
              <a:rPr kumimoji="0" lang="en-GB" sz="1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This measures </a:t>
            </a:r>
            <a:r>
              <a:rPr lang="en-GB" sz="1200" dirty="0" smtClean="0"/>
              <a:t>how fast you can blow air out of your lungs, measured using a Peak Flow </a:t>
            </a:r>
            <a:r>
              <a:rPr lang="en-GB" sz="1200" dirty="0" smtClean="0"/>
              <a:t>meter/balloon. </a:t>
            </a:r>
            <a:endParaRPr lang="en-GB" sz="1200" dirty="0" smtClean="0"/>
          </a:p>
          <a:p>
            <a:pPr marL="3175" lvl="0" indent="-3175">
              <a:spcBef>
                <a:spcPct val="20000"/>
              </a:spcBef>
              <a:defRPr/>
            </a:pPr>
            <a:r>
              <a:rPr lang="en-GB" sz="1200" baseline="0" dirty="0" smtClean="0"/>
              <a:t>In asthma patients, a</a:t>
            </a:r>
            <a:r>
              <a:rPr lang="en-GB" sz="1200" dirty="0" smtClean="0"/>
              <a:t> bronchodilator should unblock the airways and increase Peak Flow.</a:t>
            </a:r>
            <a:endParaRPr kumimoji="0" lang="en-GB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75" lvl="0" indent="-3175">
              <a:spcBef>
                <a:spcPct val="20000"/>
              </a:spcBef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We are going to simulate the effect of a bronchodilator,</a:t>
            </a:r>
            <a:r>
              <a:rPr kumimoji="0" lang="en-GB" sz="2600" b="0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and </a:t>
            </a:r>
            <a:r>
              <a:rPr lang="en-GB" sz="2600" dirty="0" smtClean="0"/>
              <a:t>use a simple statistical analysis to determine if the treatment is effective</a:t>
            </a:r>
            <a:endParaRPr kumimoji="0" lang="en-GB" sz="2600" b="0" i="0" u="none" strike="noStrike" kern="120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3175" marR="0" lvl="0" indent="-3175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en-GB" sz="26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First, we need to understand a little about how we design clinical trials, and some terminology...</a:t>
            </a: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lvl="0"/>
            <a:r>
              <a:rPr lang="en-GB" sz="1200" dirty="0" smtClean="0"/>
              <a:t>By comparing the Peak Flow </a:t>
            </a:r>
            <a:r>
              <a:rPr lang="en-GB" sz="1200" dirty="0" smtClean="0"/>
              <a:t>Rate/average</a:t>
            </a:r>
            <a:r>
              <a:rPr lang="en-GB" sz="1200" baseline="0" dirty="0" smtClean="0"/>
              <a:t> balloon circumference</a:t>
            </a:r>
            <a:r>
              <a:rPr lang="en-GB" sz="1200" dirty="0" smtClean="0"/>
              <a:t> </a:t>
            </a:r>
            <a:r>
              <a:rPr lang="en-GB" sz="1200" dirty="0" smtClean="0"/>
              <a:t>between groups receiving a bronchodilator or placebo, and doing a statistical analysis, we will determine whether the new medicine is effective.</a:t>
            </a:r>
          </a:p>
          <a:p>
            <a:pPr lvl="0"/>
            <a:endParaRPr lang="en-GB" sz="1200" dirty="0" smtClean="0"/>
          </a:p>
          <a:p>
            <a:pPr lvl="0"/>
            <a:r>
              <a:rPr lang="en-GB" sz="1200" dirty="0" smtClean="0"/>
              <a:t>That’s enough of the theory, let’s get started....</a:t>
            </a:r>
          </a:p>
          <a:p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56292440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 smtClean="0"/>
              <a:t>Continuous data can take any value, not just a small number of categories. E.g. blue, red, green, yellow are categories, but height measured</a:t>
            </a:r>
            <a:r>
              <a:rPr lang="en-GB" baseline="0" dirty="0" smtClean="0"/>
              <a:t> in cm is continuous.</a:t>
            </a:r>
          </a:p>
          <a:p>
            <a:endParaRPr lang="en-GB" baseline="0" dirty="0" smtClean="0"/>
          </a:p>
          <a:p>
            <a:r>
              <a:rPr lang="en-GB" baseline="0" dirty="0" smtClean="0"/>
              <a:t>The null hypothesis is our starting point. We collect and analyse the data and see if we can disprove the null hypothesis and show there is a treatment effect.</a:t>
            </a: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CE3807A-E796-432C-B726-B02723D83D35}" type="slidenum">
              <a:rPr lang="en-GB" smtClean="0"/>
              <a:pPr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6486682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GB" dirty="0" smtClean="0"/>
              <a:t>T = </a:t>
            </a:r>
            <a:r>
              <a:rPr lang="en-GB" dirty="0" err="1" smtClean="0"/>
              <a:t>mean</a:t>
            </a:r>
            <a:r>
              <a:rPr lang="en-GB" baseline="30000" dirty="0" err="1" smtClean="0"/>
              <a:t>a</a:t>
            </a:r>
            <a:r>
              <a:rPr lang="en-GB" baseline="0" dirty="0" smtClean="0"/>
              <a:t> – </a:t>
            </a:r>
            <a:r>
              <a:rPr lang="en-GB" baseline="0" dirty="0" err="1" smtClean="0"/>
              <a:t>mean</a:t>
            </a:r>
            <a:r>
              <a:rPr lang="en-GB" baseline="30000" dirty="0" err="1" smtClean="0"/>
              <a:t>b</a:t>
            </a:r>
            <a:r>
              <a:rPr lang="en-GB" baseline="0" dirty="0" smtClean="0"/>
              <a:t> </a:t>
            </a:r>
          </a:p>
          <a:p>
            <a:r>
              <a:rPr lang="en-GB" baseline="0" dirty="0" smtClean="0"/>
              <a:t>      ___________________</a:t>
            </a:r>
          </a:p>
          <a:p>
            <a:r>
              <a:rPr lang="en-GB" baseline="0" dirty="0" smtClean="0"/>
              <a:t>   </a:t>
            </a:r>
          </a:p>
          <a:p>
            <a:r>
              <a:rPr lang="en-GB" baseline="0" dirty="0" smtClean="0"/>
              <a:t>   </a:t>
            </a:r>
            <a:r>
              <a:rPr lang="en-GB" baseline="0" dirty="0" err="1" smtClean="0"/>
              <a:t>sqrt</a:t>
            </a:r>
            <a:r>
              <a:rPr lang="en-GB" baseline="0" dirty="0" smtClean="0"/>
              <a:t>[(</a:t>
            </a:r>
            <a:r>
              <a:rPr lang="en-GB" baseline="0" dirty="0" err="1" smtClean="0"/>
              <a:t>SS</a:t>
            </a:r>
            <a:r>
              <a:rPr lang="en-GB" baseline="30000" dirty="0" err="1" smtClean="0"/>
              <a:t>a</a:t>
            </a:r>
            <a:r>
              <a:rPr lang="en-GB" baseline="0" dirty="0" smtClean="0"/>
              <a:t> + </a:t>
            </a:r>
            <a:r>
              <a:rPr lang="en-GB" baseline="0" dirty="0" err="1" smtClean="0"/>
              <a:t>SS</a:t>
            </a:r>
            <a:r>
              <a:rPr lang="en-GB" baseline="30000" dirty="0" err="1" smtClean="0"/>
              <a:t>b</a:t>
            </a:r>
            <a:r>
              <a:rPr lang="en-GB" baseline="0" dirty="0" smtClean="0"/>
              <a:t>)/(N-2)] </a:t>
            </a:r>
            <a:r>
              <a:rPr lang="en-GB" baseline="0" dirty="0" err="1" smtClean="0"/>
              <a:t>sqrt</a:t>
            </a:r>
            <a:r>
              <a:rPr lang="en-GB" baseline="0" dirty="0" smtClean="0"/>
              <a:t>[1/</a:t>
            </a:r>
            <a:r>
              <a:rPr lang="en-GB" baseline="0" dirty="0" err="1" smtClean="0"/>
              <a:t>n</a:t>
            </a:r>
            <a:r>
              <a:rPr lang="en-GB" baseline="30000" dirty="0" err="1" smtClean="0"/>
              <a:t>a</a:t>
            </a:r>
            <a:r>
              <a:rPr lang="en-GB" baseline="0" dirty="0" smtClean="0"/>
              <a:t> +</a:t>
            </a:r>
            <a:r>
              <a:rPr lang="en-GB" baseline="30000" dirty="0" smtClean="0"/>
              <a:t> </a:t>
            </a:r>
            <a:r>
              <a:rPr lang="en-GB" baseline="0" dirty="0" smtClean="0"/>
              <a:t>1/</a:t>
            </a:r>
            <a:r>
              <a:rPr lang="en-GB" baseline="0" dirty="0" err="1" smtClean="0"/>
              <a:t>n</a:t>
            </a:r>
            <a:r>
              <a:rPr lang="en-GB" baseline="30000" dirty="0" err="1" smtClean="0"/>
              <a:t>b</a:t>
            </a:r>
            <a:r>
              <a:rPr lang="en-GB" baseline="0" dirty="0" smtClean="0"/>
              <a:t>]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647734884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You will take turns to pretend to be an asthma patient. First roll a dice to be “randomised” to either Group A (odd) or Group B (even)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One group will simulate the effect of a bronchodilator, the other will be the placebo group, but the groups will be “blinded”. </a:t>
            </a:r>
          </a:p>
          <a:p>
            <a:r>
              <a:rPr lang="en-GB" sz="1200" dirty="0" smtClean="0"/>
              <a:t>Take a new mouthpiece, attach it to the appropriate Peak Flow meter (A or B), and blow as hard as you can.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Or alternatively, blow as hard as you can into your balloon using one breath – measure circumference using a tape measure. </a:t>
            </a:r>
            <a:r>
              <a:rPr lang="en-GB" sz="1200" dirty="0" smtClean="0"/>
              <a:t>Record </a:t>
            </a:r>
            <a:r>
              <a:rPr lang="en-GB" sz="1200" dirty="0" smtClean="0"/>
              <a:t>the result in the </a:t>
            </a:r>
            <a:r>
              <a:rPr lang="en-GB" sz="1200" dirty="0" smtClean="0"/>
              <a:t>handout.</a:t>
            </a:r>
            <a:endParaRPr lang="en-GB" sz="1200" dirty="0" smtClean="0"/>
          </a:p>
          <a:p>
            <a:endParaRPr lang="en-GB" sz="1200" dirty="0" smtClean="0"/>
          </a:p>
          <a:p>
            <a:r>
              <a:rPr lang="en-GB" sz="1200" dirty="0" smtClean="0"/>
              <a:t>Note to presenter:</a:t>
            </a:r>
          </a:p>
          <a:p>
            <a:r>
              <a:rPr lang="en-GB" sz="1200" dirty="0" smtClean="0"/>
              <a:t>Leave this slide up whilst running experiment</a:t>
            </a:r>
            <a:r>
              <a:rPr lang="en-GB" sz="1200" dirty="0" smtClean="0"/>
              <a:t>.</a:t>
            </a:r>
          </a:p>
          <a:p>
            <a:r>
              <a:rPr lang="en-GB" sz="1200" dirty="0" smtClean="0"/>
              <a:t>If using</a:t>
            </a:r>
            <a:r>
              <a:rPr lang="en-GB" sz="1200" baseline="0" dirty="0" smtClean="0"/>
              <a:t> balloons Treatment A gets stretched balloons, Treatment B gets non stretched balloons.</a:t>
            </a:r>
            <a:endParaRPr lang="en-GB" sz="1200" dirty="0" smtClean="0"/>
          </a:p>
          <a:p>
            <a:r>
              <a:rPr lang="en-GB" sz="1200" dirty="0" smtClean="0"/>
              <a:t>NB:</a:t>
            </a:r>
            <a:r>
              <a:rPr lang="en-GB" sz="1200" baseline="0" dirty="0" smtClean="0"/>
              <a:t> could omit randomisation and leave as a discussion point on how to improve the trial.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173484414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E3807A-E796-432C-B726-B02723D83D35}" type="slidenum">
              <a:rPr lang="en-GB" smtClean="0"/>
              <a:pPr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205823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9B9E5443-A009-496B-A246-F92850FC060A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307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072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You will take turns to pretend to be an asthma patient. First roll a dice to be “randomised” to either Group A (odd) or Group B (even)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GB" sz="1200" dirty="0" smtClean="0"/>
              <a:t>One group will simulate the effect of a bronchodilator, the other will be the placebo group, but the groups will be “blinded”. </a:t>
            </a:r>
          </a:p>
          <a:p>
            <a:r>
              <a:rPr lang="en-GB" sz="1200" dirty="0" smtClean="0"/>
              <a:t>Take a new mouthpiece, attach it to the appropriate Peak Flow meter (A or B), and blow as hard as you can</a:t>
            </a:r>
            <a:r>
              <a:rPr lang="en-GB" sz="1200" dirty="0" smtClean="0"/>
              <a:t>. </a:t>
            </a:r>
            <a:r>
              <a:rPr lang="en-GB" sz="1200" dirty="0" smtClean="0">
                <a:latin typeface="Arial" panose="020B0604020202020204" pitchFamily="34" charset="0"/>
                <a:cs typeface="Arial" panose="020B0604020202020204" pitchFamily="34" charset="0"/>
              </a:rPr>
              <a:t>Or alternatively, blow as hard as you can into your balloon using one breath – measure circumference using a tape measure.</a:t>
            </a:r>
            <a:r>
              <a:rPr lang="en-GB" sz="1200" dirty="0" smtClean="0"/>
              <a:t> </a:t>
            </a:r>
            <a:r>
              <a:rPr lang="en-GB" sz="1200" dirty="0" smtClean="0"/>
              <a:t>Record the result in the </a:t>
            </a:r>
            <a:r>
              <a:rPr lang="en-GB" sz="1200" dirty="0" smtClean="0"/>
              <a:t>handout.</a:t>
            </a:r>
            <a:endParaRPr lang="en-GB" sz="1200" dirty="0" smtClean="0"/>
          </a:p>
          <a:p>
            <a:endParaRPr lang="en-GB" sz="1200" dirty="0" smtClean="0"/>
          </a:p>
          <a:p>
            <a:r>
              <a:rPr lang="en-GB" sz="1200" dirty="0" smtClean="0"/>
              <a:t>Note to presenter:</a:t>
            </a:r>
          </a:p>
          <a:p>
            <a:r>
              <a:rPr lang="en-GB" sz="1200" dirty="0" smtClean="0"/>
              <a:t>Leave this slide up whilst running experiment.</a:t>
            </a:r>
            <a:endParaRPr lang="en-GB" dirty="0" smtClean="0"/>
          </a:p>
        </p:txBody>
      </p:sp>
    </p:spTree>
    <p:extLst>
      <p:ext uri="{BB962C8B-B14F-4D97-AF65-F5344CB8AC3E}">
        <p14:creationId xmlns:p14="http://schemas.microsoft.com/office/powerpoint/2010/main" val="29955309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Rectangle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Rectangle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Straight Connector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Straight Connector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Rectangle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Oval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Oval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Oval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>
  <p:cSld name="Title, Tex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8150" y="261938"/>
            <a:ext cx="8248650" cy="97155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38150" y="1600200"/>
            <a:ext cx="4057650" cy="39893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57650" cy="1917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670300"/>
            <a:ext cx="4057650" cy="19192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7027863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000056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7027863"/>
            <a:ext cx="2895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2000">
              <a:solidFill>
                <a:srgbClr val="000056"/>
              </a:solidFill>
            </a:endParaRP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7027863"/>
            <a:ext cx="2133600" cy="476250"/>
          </a:xfrm>
          <a:prstGeom prst="rect">
            <a:avLst/>
          </a:prstGeom>
          <a:ln/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FE468D3D-86EE-4659-97B8-B668845BEF25}" type="slidenum">
              <a:rPr lang="en-US" sz="2000">
                <a:solidFill>
                  <a:srgbClr val="000056"/>
                </a:solidFill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 sz="2000">
              <a:solidFill>
                <a:srgbClr val="000056"/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en-US"/>
          </a:p>
        </p:txBody>
      </p:sp>
      <p:sp>
        <p:nvSpPr>
          <p:cNvPr id="9" name="Rectangle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Straight Connector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Straight Connector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Straight Connector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Rectangle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Oval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Oval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Oval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Oval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Oval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Straight Connector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12" name="Text Placeholder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Straight Connector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Rectangle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Straight Connector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Oval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Content Placeholder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21" name="Date Placeholder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22" name="Slide Number Placeholder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3" name="Footer Placeholder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Oval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0" name="Straight Connector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Rectangle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Straight Connector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Straight Connector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Straight Connector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Date Placeholder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traight Connector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2/5/2018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traight Connector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Rectangle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Straight Connector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Oval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  <p:sldLayoutId id="2147483913" r:id="rId12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8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14.jpeg"/><Relationship Id="rId4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6.png"/><Relationship Id="rId4" Type="http://schemas.openxmlformats.org/officeDocument/2006/relationships/image" Target="../media/image1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1371600"/>
            <a:ext cx="7772400" cy="1470025"/>
          </a:xfrm>
        </p:spPr>
        <p:txBody>
          <a:bodyPr>
            <a:normAutofit/>
          </a:bodyPr>
          <a:lstStyle/>
          <a:p>
            <a:r>
              <a:rPr lang="en-GB" dirty="0" smtClean="0">
                <a:solidFill>
                  <a:srgbClr val="0070C0"/>
                </a:solidFill>
              </a:rPr>
              <a:t>PSI School Event</a:t>
            </a:r>
            <a:br>
              <a:rPr lang="en-GB" dirty="0" smtClean="0">
                <a:solidFill>
                  <a:srgbClr val="0070C0"/>
                </a:solidFill>
              </a:rPr>
            </a:br>
            <a:r>
              <a:rPr lang="en-GB" dirty="0" smtClean="0">
                <a:solidFill>
                  <a:srgbClr val="0070C0"/>
                </a:solidFill>
              </a:rPr>
              <a:t>Asthma Workshop</a:t>
            </a:r>
            <a:endParaRPr lang="en-GB" dirty="0">
              <a:solidFill>
                <a:srgbClr val="0070C0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3725629"/>
            <a:ext cx="3336972" cy="31323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 descr="http://clipart-library.com/data_images/5952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0" y="152400"/>
            <a:ext cx="3250237" cy="2743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s://lungdiseasenews.com/wp-content/uploads/2015/04/asthma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0" y="4786988"/>
            <a:ext cx="3104965" cy="20710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err="1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Unblind</a:t>
            </a:r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The Data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54966"/>
            <a:ext cx="7315200" cy="1676400"/>
          </a:xfrm>
        </p:spPr>
        <p:txBody>
          <a:bodyPr>
            <a:normAutofit/>
          </a:bodyPr>
          <a:lstStyle/>
          <a:p>
            <a:pPr marL="363538" indent="0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We can now “unblind” the study and reveal the treatment codes:</a:t>
            </a:r>
          </a:p>
          <a:p>
            <a:pPr marL="1982788" lvl="1" indent="-6350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	A = </a:t>
            </a:r>
            <a:r>
              <a:rPr lang="en-GB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Breatheazy</a:t>
            </a:r>
            <a:endParaRPr lang="en-GB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982788" lvl="3" indent="-6350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B = Placebo</a:t>
            </a:r>
          </a:p>
          <a:p>
            <a:pPr marL="1982788" lvl="3" indent="-6350">
              <a:buNone/>
            </a:pPr>
            <a:endParaRPr lang="en-GB" sz="2400" dirty="0" smtClean="0"/>
          </a:p>
          <a:p>
            <a:pPr marL="1344613" indent="-3175">
              <a:buNone/>
            </a:pPr>
            <a:endParaRPr lang="en-GB" sz="2400" dirty="0"/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10</a:t>
            </a:fld>
            <a:endParaRPr lang="en-GB" smtClean="0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3924300" y="56610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/>
          </a:p>
        </p:txBody>
      </p:sp>
      <p:pic>
        <p:nvPicPr>
          <p:cNvPr id="6" name="Picture 3" descr="C:\Users\SAM31676.000\AppData\Local\Microsoft\Windows\Temporary Internet Files\Content.IE5\4XDNMBJI\question-mark-fac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3581400"/>
            <a:ext cx="957854" cy="1081087"/>
          </a:xfrm>
          <a:prstGeom prst="rect">
            <a:avLst/>
          </a:prstGeom>
          <a:noFill/>
        </p:spPr>
      </p:pic>
      <p:sp>
        <p:nvSpPr>
          <p:cNvPr id="10" name="Rectangle 2"/>
          <p:cNvSpPr txBox="1">
            <a:spLocks noChangeArrowheads="1"/>
          </p:cNvSpPr>
          <p:nvPr/>
        </p:nvSpPr>
        <p:spPr>
          <a:xfrm>
            <a:off x="1371600" y="3505200"/>
            <a:ext cx="3124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Questions: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447800" y="4038600"/>
            <a:ext cx="6629400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3538" indent="-357188">
              <a:spcAft>
                <a:spcPts val="12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What is the meaning of </a:t>
            </a:r>
            <a:r>
              <a:rPr lang="en-GB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2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2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and </a:t>
            </a:r>
            <a:r>
              <a:rPr lang="en-GB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2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63538" indent="-357188">
              <a:spcAft>
                <a:spcPts val="12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What value did you get for </a:t>
            </a:r>
            <a:r>
              <a:rPr lang="en-GB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2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2200" baseline="-25000" dirty="0" smtClean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 - </a:t>
            </a:r>
            <a:r>
              <a:rPr lang="en-GB" sz="22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Mean</a:t>
            </a:r>
            <a:r>
              <a:rPr lang="en-GB" sz="2200" baseline="-25000" dirty="0" err="1" smtClean="0">
                <a:latin typeface="Arial" panose="020B0604020202020204" pitchFamily="34" charset="0"/>
                <a:cs typeface="Arial" panose="020B0604020202020204" pitchFamily="34" charset="0"/>
              </a:rPr>
              <a:t>b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?</a:t>
            </a:r>
          </a:p>
          <a:p>
            <a:pPr marL="363538" indent="-357188">
              <a:spcAft>
                <a:spcPts val="12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What does a positive value mean?</a:t>
            </a:r>
          </a:p>
          <a:p>
            <a:pPr marL="363538" indent="-357188">
              <a:spcAft>
                <a:spcPts val="12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How large does this need be before we can be confident that the drug is effective?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Results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3000"/>
            <a:ext cx="8458200" cy="5715000"/>
          </a:xfrm>
        </p:spPr>
        <p:txBody>
          <a:bodyPr>
            <a:normAutofit/>
          </a:bodyPr>
          <a:lstStyle/>
          <a:p>
            <a:pPr lvl="2">
              <a:lnSpc>
                <a:spcPct val="80000"/>
              </a:lnSpc>
              <a:buNone/>
              <a:defRPr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Example Results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11</a:t>
            </a:fld>
            <a:endParaRPr lang="en-GB" smtClean="0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62000" y="5257800"/>
            <a:ext cx="2667000" cy="1295400"/>
          </a:xfrm>
          <a:prstGeom prst="wedgeRoundRectCallout">
            <a:avLst>
              <a:gd name="adj1" fmla="val 71491"/>
              <a:gd name="adj2" fmla="val -64280"/>
              <a:gd name="adj3" fmla="val 16667"/>
            </a:avLst>
          </a:prstGeom>
          <a:solidFill>
            <a:srgbClr val="C6D9F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This shows difference between the two groups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6477000" y="5105400"/>
            <a:ext cx="2514600" cy="1524000"/>
          </a:xfrm>
          <a:prstGeom prst="wedgeRoundRectCallout">
            <a:avLst>
              <a:gd name="adj1" fmla="val -70313"/>
              <a:gd name="adj2" fmla="val -56353"/>
              <a:gd name="adj3" fmla="val 16667"/>
            </a:avLst>
          </a:prstGeom>
          <a:solidFill>
            <a:srgbClr val="C6D9F1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This number helps the statistician decide if the trial has</a:t>
            </a:r>
            <a:r>
              <a:rPr kumimoji="0" lang="en-GB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been successful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72" y="1476781"/>
            <a:ext cx="2443028" cy="37025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5705" y="1476780"/>
            <a:ext cx="3877663" cy="25618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5705" y="4144200"/>
            <a:ext cx="2387895" cy="980536"/>
          </a:xfrm>
          <a:prstGeom prst="rect">
            <a:avLst/>
          </a:prstGeom>
        </p:spPr>
      </p:pic>
      <p:sp>
        <p:nvSpPr>
          <p:cNvPr id="5" name="Oval 4"/>
          <p:cNvSpPr/>
          <p:nvPr/>
        </p:nvSpPr>
        <p:spPr>
          <a:xfrm>
            <a:off x="4393904" y="3276599"/>
            <a:ext cx="787696" cy="313499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5445642" y="3276600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4393904" y="3695700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5445642" y="3708104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4368652" y="2141445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5445642" y="2141445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6522632" y="2141445"/>
            <a:ext cx="762000" cy="304800"/>
          </a:xfrm>
          <a:prstGeom prst="ellipse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4953000" y="4144200"/>
            <a:ext cx="228600" cy="35160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/>
          <p:nvPr/>
        </p:nvCxnSpPr>
        <p:spPr>
          <a:xfrm flipH="1">
            <a:off x="5613105" y="4118505"/>
            <a:ext cx="213537" cy="39839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/>
          <p:cNvCxnSpPr/>
          <p:nvPr/>
        </p:nvCxnSpPr>
        <p:spPr>
          <a:xfrm>
            <a:off x="5155904" y="3590098"/>
            <a:ext cx="263599" cy="80416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/>
          <p:nvPr/>
        </p:nvCxnSpPr>
        <p:spPr>
          <a:xfrm>
            <a:off x="5120906" y="2546129"/>
            <a:ext cx="332872" cy="167827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/>
        </p:nvCxnSpPr>
        <p:spPr>
          <a:xfrm flipH="1">
            <a:off x="5841585" y="2508112"/>
            <a:ext cx="829017" cy="1982784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12" idx="3"/>
          </p:cNvCxnSpPr>
          <p:nvPr/>
        </p:nvCxnSpPr>
        <p:spPr>
          <a:xfrm flipH="1">
            <a:off x="5496975" y="3536763"/>
            <a:ext cx="60259" cy="81329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/>
        </p:nvCxnSpPr>
        <p:spPr>
          <a:xfrm flipH="1">
            <a:off x="5479918" y="2508112"/>
            <a:ext cx="85906" cy="14639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86537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Interpret The Results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600200"/>
            <a:ext cx="8839200" cy="5257800"/>
          </a:xfrm>
        </p:spPr>
        <p:txBody>
          <a:bodyPr>
            <a:normAutofit/>
          </a:bodyPr>
          <a:lstStyle/>
          <a:p>
            <a:pPr marL="1433513" indent="-3175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How do we know if the difference between the groups is “real” or could have happened by chance?</a:t>
            </a:r>
          </a:p>
          <a:p>
            <a:pPr marL="1433513" indent="-3175">
              <a:buNone/>
            </a:pPr>
            <a:endParaRPr lang="en-GB" sz="2400" dirty="0" smtClean="0"/>
          </a:p>
          <a:p>
            <a:pPr marL="1433513" indent="-3175">
              <a:buNone/>
            </a:pPr>
            <a:endParaRPr lang="en-GB" sz="2400" dirty="0"/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12</a:t>
            </a:fld>
            <a:endParaRPr lang="en-GB" smtClean="0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3924300" y="56610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91200" y="3094929"/>
            <a:ext cx="2892331" cy="34339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C:\Users\SAM31676.000\AppData\Local\Microsoft\Windows\Temporary Internet Files\Content.IE5\4XDNMBJI\question-mark-face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4800" y="1524000"/>
            <a:ext cx="957854" cy="1081087"/>
          </a:xfrm>
          <a:prstGeom prst="rect">
            <a:avLst/>
          </a:prstGeom>
          <a:noFill/>
        </p:spPr>
      </p:pic>
      <p:sp>
        <p:nvSpPr>
          <p:cNvPr id="8" name="TextBox 7"/>
          <p:cNvSpPr txBox="1"/>
          <p:nvPr/>
        </p:nvSpPr>
        <p:spPr>
          <a:xfrm>
            <a:off x="609600" y="2743200"/>
            <a:ext cx="51816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6213" indent="-176213">
              <a:buFont typeface="Arial" pitchFamily="34" charset="0"/>
              <a:buChar char="•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Statisticians can use the t-statistic produced from the analysis, to answer this question.</a:t>
            </a:r>
          </a:p>
          <a:p>
            <a:pPr marL="176213" indent="-176213">
              <a:buFont typeface="Arial" pitchFamily="34" charset="0"/>
              <a:buChar char="•"/>
            </a:pP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graph shows the spread of values we would expect if there was no difference between the treatments.</a:t>
            </a:r>
          </a:p>
          <a:p>
            <a:pPr marL="176213" indent="-176213">
              <a:buFont typeface="Arial" pitchFamily="34" charset="0"/>
              <a:buChar char="•"/>
            </a:pPr>
            <a:endParaRPr lang="en-GB" sz="20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76213" indent="-176213">
              <a:buFont typeface="Arial" pitchFamily="34" charset="0"/>
              <a:buChar char="•"/>
            </a:pPr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If the t-statistic is larger than approx. 2 then we can conclude that the result is unlikely to be due to chance, i.e. the new drug is superior to placebo.</a:t>
            </a:r>
            <a:endParaRPr lang="en-GB" sz="2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447800" y="1066800"/>
            <a:ext cx="3124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Question: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8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Conclusions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752600"/>
            <a:ext cx="8458200" cy="5105400"/>
          </a:xfrm>
        </p:spPr>
        <p:txBody>
          <a:bodyPr>
            <a:normAutofit/>
          </a:bodyPr>
          <a:lstStyle/>
          <a:p>
            <a:pPr marL="1433513" indent="-3175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Refer back to you own results. How confident are you that the results are real?</a:t>
            </a:r>
          </a:p>
          <a:p>
            <a:pPr marL="1433513" indent="-3175">
              <a:buNone/>
            </a:pPr>
            <a:endParaRPr lang="en-GB" sz="2400" dirty="0" smtClean="0"/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How do we know if the differences between the groups are “real” or could have happened by chance?</a:t>
            </a: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What else might be important to consider, before the medicine can be made available patients? </a:t>
            </a: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Is a statistical test always going to give the “correct” result?</a:t>
            </a: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If not, how often are we going to get it wrong?</a:t>
            </a:r>
          </a:p>
          <a:p>
            <a:pPr marL="1433513" indent="-3175">
              <a:buNone/>
            </a:pPr>
            <a:endParaRPr lang="en-GB" sz="22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33513" indent="-3175">
              <a:buNone/>
            </a:pPr>
            <a:endParaRPr lang="en-GB" sz="2400" dirty="0"/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13</a:t>
            </a:fld>
            <a:endParaRPr lang="en-GB" smtClean="0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3924300" y="56610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/>
          </a:p>
        </p:txBody>
      </p:sp>
      <p:pic>
        <p:nvPicPr>
          <p:cNvPr id="7" name="Picture 3" descr="C:\Users\SAM31676.000\AppData\Local\Microsoft\Windows\Temporary Internet Files\Content.IE5\4XDNMBJI\question-mark-fac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1524000"/>
            <a:ext cx="957854" cy="1081087"/>
          </a:xfrm>
          <a:prstGeom prst="rect">
            <a:avLst/>
          </a:prstGeom>
          <a:noFill/>
        </p:spPr>
      </p:pic>
      <p:sp>
        <p:nvSpPr>
          <p:cNvPr id="11" name="Rectangle 2"/>
          <p:cNvSpPr txBox="1">
            <a:spLocks noChangeArrowheads="1"/>
          </p:cNvSpPr>
          <p:nvPr/>
        </p:nvSpPr>
        <p:spPr>
          <a:xfrm>
            <a:off x="1447800" y="1219200"/>
            <a:ext cx="3124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Question: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7315200" y="5586961"/>
            <a:ext cx="1371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3110789"/>
              </p:ext>
            </p:extLst>
          </p:nvPr>
        </p:nvGraphicFramePr>
        <p:xfrm>
          <a:off x="358325" y="2106543"/>
          <a:ext cx="822960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3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2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744">
                <a:tc rowSpan="2" gridSpan="2"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Reality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45">
                <a:tc gridSpan="2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8929">
                <a:tc rowSpan="2">
                  <a:txBody>
                    <a:bodyPr/>
                    <a:lstStyle/>
                    <a:p>
                      <a:r>
                        <a:rPr lang="en-GB" sz="24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Conclusion</a:t>
                      </a:r>
                      <a:endParaRPr lang="en-GB" sz="2400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negative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883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positive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baseline="0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baseline="0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228600" y="6068943"/>
            <a:ext cx="88392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000" dirty="0" smtClean="0">
                <a:latin typeface="Arial" panose="020B0604020202020204" pitchFamily="34" charset="0"/>
                <a:cs typeface="Arial" panose="020B0604020202020204" pitchFamily="34" charset="0"/>
              </a:rPr>
              <a:t>The medicine cannot be licensed: bad for patients who are denied an effective new medicine. </a:t>
            </a:r>
            <a:endParaRPr lang="en-GB" sz="1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3" descr="C:\Users\SAM31676.000\AppData\Local\Microsoft\Windows\Temporary Internet Files\Content.IE5\4XDNMBJI\question-mark-fac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9682" y="933078"/>
            <a:ext cx="838200" cy="946039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1447800" y="1059359"/>
            <a:ext cx="67818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3175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What if the drug really works, but the study produces a negative result?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6297376" y="3048000"/>
            <a:ext cx="2286000" cy="1285875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8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 Negatives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3352800" y="3950583"/>
            <a:ext cx="3429000" cy="1676400"/>
            <a:chOff x="3733800" y="4800600"/>
            <a:chExt cx="3429000" cy="1676400"/>
          </a:xfrm>
        </p:grpSpPr>
        <p:sp>
          <p:nvSpPr>
            <p:cNvPr id="3" name="Oval 2"/>
            <p:cNvSpPr/>
            <p:nvPr/>
          </p:nvSpPr>
          <p:spPr>
            <a:xfrm>
              <a:off x="3733800" y="4800600"/>
              <a:ext cx="3429000" cy="1676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4" name="TextBox 3"/>
            <p:cNvSpPr txBox="1"/>
            <p:nvPr/>
          </p:nvSpPr>
          <p:spPr>
            <a:xfrm>
              <a:off x="4114800" y="5041017"/>
              <a:ext cx="2743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in 10 trials</a:t>
              </a:r>
            </a:p>
            <a:p>
              <a:pPr algn="ctr"/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when </a:t>
              </a:r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in reality</a:t>
              </a:r>
            </a:p>
            <a:p>
              <a:pPr algn="ctr"/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drug works</a:t>
              </a: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7315200" y="5586961"/>
            <a:ext cx="1371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4017073"/>
              </p:ext>
            </p:extLst>
          </p:nvPr>
        </p:nvGraphicFramePr>
        <p:xfrm>
          <a:off x="304800" y="2122166"/>
          <a:ext cx="822960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3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2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744">
                <a:tc rowSpan="2" gridSpan="2">
                  <a:txBody>
                    <a:bodyPr/>
                    <a:lstStyle/>
                    <a:p>
                      <a:endParaRPr lang="en-GB" b="1" dirty="0"/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Reality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45">
                <a:tc gridSpan="2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8929">
                <a:tc rowSpan="2">
                  <a:txBody>
                    <a:bodyPr/>
                    <a:lstStyle/>
                    <a:p>
                      <a:r>
                        <a:rPr lang="en-GB" sz="24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Conclusion</a:t>
                      </a:r>
                      <a:endParaRPr lang="en-GB" sz="2400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negative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883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positive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baseline="0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baseline="0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8" name="Rectangle 7"/>
          <p:cNvSpPr/>
          <p:nvPr/>
        </p:nvSpPr>
        <p:spPr>
          <a:xfrm>
            <a:off x="304800" y="5943600"/>
            <a:ext cx="82296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Even worse for patients because they might be given an ineffective drug.</a:t>
            </a:r>
          </a:p>
        </p:txBody>
      </p:sp>
      <p:pic>
        <p:nvPicPr>
          <p:cNvPr id="6" name="Picture 3" descr="C:\Users\SAM31676.000\AppData\Local\Microsoft\Windows\Temporary Internet Files\Content.IE5\4XDNMBJI\question-mark-face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4557" y="865554"/>
            <a:ext cx="957854" cy="1081087"/>
          </a:xfrm>
          <a:prstGeom prst="rect">
            <a:avLst/>
          </a:prstGeom>
          <a:noFill/>
        </p:spPr>
      </p:pic>
      <p:sp>
        <p:nvSpPr>
          <p:cNvPr id="9" name="Rectangle 8"/>
          <p:cNvSpPr/>
          <p:nvPr/>
        </p:nvSpPr>
        <p:spPr>
          <a:xfrm>
            <a:off x="1447800" y="990600"/>
            <a:ext cx="6858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3175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What if the drug doesn’t work, but the study produces a falsely positive result?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026694" y="4646757"/>
            <a:ext cx="2005012" cy="1262063"/>
          </a:xfrm>
          <a:prstGeom prst="roundRect">
            <a:avLst/>
          </a:prstGeom>
          <a:solidFill>
            <a:schemeClr val="accent6">
              <a:lumMod val="20000"/>
              <a:lumOff val="80000"/>
              <a:alpha val="38000"/>
            </a:schemeClr>
          </a:solidFill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False Positives</a:t>
            </a:r>
          </a:p>
        </p:txBody>
      </p:sp>
      <p:grpSp>
        <p:nvGrpSpPr>
          <p:cNvPr id="13" name="Group 12"/>
          <p:cNvGrpSpPr/>
          <p:nvPr/>
        </p:nvGrpSpPr>
        <p:grpSpPr>
          <a:xfrm>
            <a:off x="3162300" y="3128006"/>
            <a:ext cx="3429000" cy="1676400"/>
            <a:chOff x="3733800" y="4800600"/>
            <a:chExt cx="3429000" cy="1676400"/>
          </a:xfrm>
        </p:grpSpPr>
        <p:sp>
          <p:nvSpPr>
            <p:cNvPr id="14" name="Oval 13"/>
            <p:cNvSpPr/>
            <p:nvPr/>
          </p:nvSpPr>
          <p:spPr>
            <a:xfrm>
              <a:off x="3733800" y="4800600"/>
              <a:ext cx="3429000" cy="1676400"/>
            </a:xfrm>
            <a:prstGeom prst="ellipse">
              <a:avLst/>
            </a:prstGeom>
            <a:solidFill>
              <a:schemeClr val="accent2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14800" y="5025777"/>
              <a:ext cx="2743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1 in 20 trials</a:t>
              </a:r>
            </a:p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hen in reality drug doesn’t work</a:t>
              </a: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7315200" y="5586961"/>
            <a:ext cx="1371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2031822"/>
              </p:ext>
            </p:extLst>
          </p:nvPr>
        </p:nvGraphicFramePr>
        <p:xfrm>
          <a:off x="355600" y="2005561"/>
          <a:ext cx="822960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3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2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744">
                <a:tc rowSpan="2" gridSpan="2">
                  <a:txBody>
                    <a:bodyPr/>
                    <a:lstStyle/>
                    <a:p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Reality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45">
                <a:tc gridSpan="2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8929">
                <a:tc rowSpan="2">
                  <a:txBody>
                    <a:bodyPr/>
                    <a:lstStyle/>
                    <a:p>
                      <a:r>
                        <a:rPr lang="en-GB" sz="24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Conclusion</a:t>
                      </a:r>
                      <a:endParaRPr lang="en-GB" sz="2400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negative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883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positive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baseline="0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baseline="0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85800" y="1066800"/>
            <a:ext cx="8001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3175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 useful result for a pharmaceutical company, as can stop development of an ineffective medicine.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4191000" y="2937573"/>
            <a:ext cx="2030412" cy="1487714"/>
          </a:xfrm>
          <a:prstGeom prst="roundRect">
            <a:avLst/>
          </a:prstGeom>
          <a:solidFill>
            <a:srgbClr val="92D050">
              <a:alpha val="10196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502443" y="157541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 Negatives</a:t>
            </a:r>
          </a:p>
        </p:txBody>
      </p:sp>
      <p:grpSp>
        <p:nvGrpSpPr>
          <p:cNvPr id="11" name="Group 10"/>
          <p:cNvGrpSpPr/>
          <p:nvPr/>
        </p:nvGrpSpPr>
        <p:grpSpPr>
          <a:xfrm>
            <a:off x="3200400" y="4291561"/>
            <a:ext cx="3429000" cy="1676400"/>
            <a:chOff x="3733800" y="4800600"/>
            <a:chExt cx="3429000" cy="1676400"/>
          </a:xfrm>
        </p:grpSpPr>
        <p:sp>
          <p:nvSpPr>
            <p:cNvPr id="12" name="Oval 11"/>
            <p:cNvSpPr/>
            <p:nvPr/>
          </p:nvSpPr>
          <p:spPr>
            <a:xfrm>
              <a:off x="3733800" y="4800600"/>
              <a:ext cx="3429000" cy="16764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14800" y="5025777"/>
              <a:ext cx="2743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1</a:t>
              </a:r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 in 20 trials</a:t>
              </a:r>
            </a:p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hen in reality drug doesn’t work</a:t>
              </a: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7315200" y="5586961"/>
            <a:ext cx="1371600" cy="762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18450448"/>
              </p:ext>
            </p:extLst>
          </p:nvPr>
        </p:nvGraphicFramePr>
        <p:xfrm>
          <a:off x="304800" y="1752600"/>
          <a:ext cx="8229600" cy="3688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05739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8525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396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342978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396744">
                <a:tc rowSpan="2" gridSpan="2">
                  <a:txBody>
                    <a:bodyPr/>
                    <a:lstStyle/>
                    <a:p>
                      <a:endParaRPr lang="en-GB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 rowSpan="2"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GB" sz="2400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Reality</a:t>
                      </a:r>
                      <a:endParaRPr lang="en-GB" sz="2400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43845">
                <a:tc gridSpan="2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 hMerge="1"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48929">
                <a:tc rowSpan="2">
                  <a:txBody>
                    <a:bodyPr/>
                    <a:lstStyle/>
                    <a:p>
                      <a:r>
                        <a:rPr lang="en-GB" sz="2400" b="1" baseline="0" dirty="0" smtClean="0">
                          <a:solidFill>
                            <a:schemeClr val="bg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Study Conclusion</a:t>
                      </a:r>
                      <a:endParaRPr lang="en-GB" sz="2400" b="1" baseline="0" dirty="0">
                        <a:solidFill>
                          <a:schemeClr val="bg1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Doesn’t Work</a:t>
                      </a: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algn="ctr"/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negative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110883">
                <a:tc vMerge="1"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GB" sz="2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Works</a:t>
                      </a:r>
                      <a:endParaRPr lang="en-GB" sz="2000" b="1" dirty="0"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</a:t>
                      </a:r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1" dirty="0" smtClean="0">
                          <a:solidFill>
                            <a:srgbClr val="FF0000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False positive</a:t>
                      </a:r>
                      <a:endParaRPr lang="en-GB" sz="6000" b="1" dirty="0">
                        <a:solidFill>
                          <a:srgbClr val="FF0000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6000" b="1" dirty="0" smtClean="0"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</a:t>
                      </a:r>
                    </a:p>
                    <a:p>
                      <a:pPr algn="ctr"/>
                      <a:r>
                        <a:rPr lang="en-GB" sz="1800" b="1" baseline="0" dirty="0" smtClean="0">
                          <a:solidFill>
                            <a:srgbClr val="33CC33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  <a:sym typeface="Wingdings"/>
                        </a:rPr>
                        <a:t>Correct conclusion</a:t>
                      </a:r>
                      <a:endParaRPr lang="en-GB" sz="1800" b="1" baseline="0" dirty="0">
                        <a:solidFill>
                          <a:srgbClr val="33CC33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9" name="Rectangle 8"/>
          <p:cNvSpPr/>
          <p:nvPr/>
        </p:nvSpPr>
        <p:spPr>
          <a:xfrm>
            <a:off x="685800" y="1066800"/>
            <a:ext cx="8001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763" indent="-3175">
              <a:buNone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The best outcome for everybody!</a:t>
            </a:r>
          </a:p>
        </p:txBody>
      </p:sp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Correct Positives</a:t>
            </a:r>
          </a:p>
        </p:txBody>
      </p:sp>
      <p:sp>
        <p:nvSpPr>
          <p:cNvPr id="6" name="Rounded Rectangle 5"/>
          <p:cNvSpPr/>
          <p:nvPr/>
        </p:nvSpPr>
        <p:spPr>
          <a:xfrm>
            <a:off x="6189008" y="4267200"/>
            <a:ext cx="2252384" cy="1447799"/>
          </a:xfrm>
          <a:prstGeom prst="roundRect">
            <a:avLst/>
          </a:prstGeom>
          <a:solidFill>
            <a:srgbClr val="92D050">
              <a:alpha val="10196"/>
            </a:srgbClr>
          </a:solidFill>
          <a:ln>
            <a:solidFill>
              <a:srgbClr val="92D050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11" name="Group 10"/>
          <p:cNvGrpSpPr/>
          <p:nvPr/>
        </p:nvGrpSpPr>
        <p:grpSpPr>
          <a:xfrm>
            <a:off x="3200400" y="3063240"/>
            <a:ext cx="3429000" cy="1676400"/>
            <a:chOff x="3733800" y="4800600"/>
            <a:chExt cx="3429000" cy="1676400"/>
          </a:xfrm>
        </p:grpSpPr>
        <p:sp>
          <p:nvSpPr>
            <p:cNvPr id="12" name="Oval 11"/>
            <p:cNvSpPr/>
            <p:nvPr/>
          </p:nvSpPr>
          <p:spPr>
            <a:xfrm>
              <a:off x="3733800" y="4800600"/>
              <a:ext cx="3429000" cy="1676400"/>
            </a:xfrm>
            <a:prstGeom prst="ellipse">
              <a:avLst/>
            </a:prstGeom>
            <a:solidFill>
              <a:srgbClr val="92D05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13" name="TextBox 12"/>
            <p:cNvSpPr txBox="1"/>
            <p:nvPr/>
          </p:nvSpPr>
          <p:spPr>
            <a:xfrm>
              <a:off x="4114800" y="5025777"/>
              <a:ext cx="2743200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9 in 10 trials</a:t>
              </a:r>
            </a:p>
            <a:p>
              <a:pPr algn="ctr"/>
              <a:r>
                <a:rPr lang="en-GB" sz="2400" dirty="0">
                  <a:latin typeface="Arial" panose="020B0604020202020204" pitchFamily="34" charset="0"/>
                  <a:cs typeface="Arial" panose="020B0604020202020204" pitchFamily="34" charset="0"/>
                </a:rPr>
                <a:t>w</a:t>
              </a:r>
              <a:r>
                <a:rPr lang="en-GB" sz="2400" dirty="0" smtClean="0">
                  <a:latin typeface="Arial" panose="020B0604020202020204" pitchFamily="34" charset="0"/>
                  <a:cs typeface="Arial" panose="020B0604020202020204" pitchFamily="34" charset="0"/>
                </a:rPr>
                <a:t>hen in reality drug works</a:t>
              </a:r>
              <a:endParaRPr lang="en-GB" sz="2400" dirty="0"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z="32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Design Improvements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38150" y="1600200"/>
            <a:ext cx="8096250" cy="3989388"/>
          </a:xfrm>
        </p:spPr>
        <p:txBody>
          <a:bodyPr>
            <a:normAutofit/>
          </a:bodyPr>
          <a:lstStyle/>
          <a:p>
            <a:pPr>
              <a:spcAft>
                <a:spcPts val="600"/>
              </a:spcAft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How could we have designed the study differently?</a:t>
            </a:r>
          </a:p>
          <a:p>
            <a:pPr>
              <a:spcAft>
                <a:spcPts val="600"/>
              </a:spcAft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Are there any improvements we could make?</a:t>
            </a:r>
          </a:p>
          <a:p>
            <a:pPr lvl="1">
              <a:spcAft>
                <a:spcPts val="600"/>
              </a:spcAft>
            </a:pP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Endpoint : change from baseline</a:t>
            </a:r>
          </a:p>
          <a:p>
            <a:pPr lvl="1">
              <a:spcAft>
                <a:spcPts val="600"/>
              </a:spcAft>
            </a:pP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Cross-over : each patient takes both treatments</a:t>
            </a:r>
          </a:p>
          <a:p>
            <a:pPr lvl="1">
              <a:spcAft>
                <a:spcPts val="600"/>
              </a:spcAft>
            </a:pPr>
            <a:r>
              <a:rPr lang="en-GB" sz="1900" dirty="0" smtClean="0">
                <a:latin typeface="Arial" panose="020B0604020202020204" pitchFamily="34" charset="0"/>
                <a:cs typeface="Arial" panose="020B0604020202020204" pitchFamily="34" charset="0"/>
              </a:rPr>
              <a:t>Sample size : test more patients</a:t>
            </a:r>
            <a:endParaRPr lang="en-GB" sz="19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42662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Learning Summary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1219200"/>
            <a:ext cx="6629400" cy="5334000"/>
          </a:xfrm>
        </p:spPr>
        <p:txBody>
          <a:bodyPr>
            <a:normAutofit/>
          </a:bodyPr>
          <a:lstStyle/>
          <a:p>
            <a:pPr marL="636588" indent="-371475">
              <a:buFont typeface="Wingdings" pitchFamily="2" charset="2"/>
              <a:buChar char="q"/>
            </a:pP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What continuous data is</a:t>
            </a: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What a normal distribution is</a:t>
            </a: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sz="2400" dirty="0" smtClean="0">
                <a:latin typeface="Arial" panose="020B0604020202020204" pitchFamily="34" charset="0"/>
                <a:cs typeface="Arial" panose="020B0604020202020204" pitchFamily="34" charset="0"/>
              </a:rPr>
              <a:t>How to compare two sets of continuous data using the T test</a:t>
            </a: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How to set up a clinical trial using randomisation and blinding</a:t>
            </a: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636588" indent="-371475">
              <a:spcAft>
                <a:spcPts val="600"/>
              </a:spcAft>
              <a:buFont typeface="Wingdings" pitchFamily="2" charset="2"/>
              <a:buChar char="q"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How statisticians use probability to help decide whether a drug is effective</a:t>
            </a:r>
          </a:p>
          <a:p>
            <a:pPr marL="1433513" indent="-3175">
              <a:buNone/>
            </a:pPr>
            <a:endParaRPr lang="en-GB" sz="24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1433513" indent="-3175">
              <a:buNone/>
            </a:pPr>
            <a:endParaRPr lang="en-GB" sz="2400" dirty="0"/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19</a:t>
            </a:fld>
            <a:endParaRPr lang="en-GB" smtClean="0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3924300" y="56610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/>
          </a:p>
        </p:txBody>
      </p:sp>
      <p:pic>
        <p:nvPicPr>
          <p:cNvPr id="6" name="Picture 5" descr="dice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21204167">
            <a:off x="6087141" y="5260956"/>
            <a:ext cx="932119" cy="932119"/>
          </a:xfrm>
          <a:prstGeom prst="rect">
            <a:avLst/>
          </a:prstGeom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05600" y="1744650"/>
            <a:ext cx="1482878" cy="17605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3"/>
          <p:cNvSpPr txBox="1">
            <a:spLocks noChangeArrowheads="1"/>
          </p:cNvSpPr>
          <p:nvPr/>
        </p:nvSpPr>
        <p:spPr>
          <a:xfrm>
            <a:off x="503274" y="1326179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175" lvl="0" indent="-3175">
              <a:spcBef>
                <a:spcPct val="20000"/>
              </a:spcBef>
            </a:pPr>
            <a:r>
              <a:rPr lang="en-GB" sz="2400" dirty="0" smtClean="0">
                <a:latin typeface="Calibri" panose="020F0502020204030204" pitchFamily="34" charset="0"/>
              </a:rPr>
              <a:t>In this workshop, you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</a:rPr>
              <a:t> will play the role of an asthma patient in a mock clinical trial of an asthma drug called </a:t>
            </a:r>
            <a:r>
              <a:rPr kumimoji="0" lang="en-GB" sz="2400" b="0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</a:rPr>
              <a:t>Breatheazy</a:t>
            </a: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</a:rPr>
              <a:t>.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548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25488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436688" marR="0" lvl="1" indent="-2730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Wingdings" pitchFamily="2" charset="2"/>
              <a:buChar char="§"/>
              <a:tabLst/>
              <a:defRPr/>
            </a:pP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143000" marR="0" lvl="2" indent="-22860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Calibri" panose="020F0502020204030204" pitchFamily="34" charset="0"/>
                <a:cs typeface="Arial" pitchFamily="34" charset="0"/>
              </a:rPr>
              <a:t>Asthma Workshop Overview</a:t>
            </a:r>
          </a:p>
        </p:txBody>
      </p:sp>
      <p:sp>
        <p:nvSpPr>
          <p:cNvPr id="17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519224" y="2819400"/>
            <a:ext cx="5758418" cy="1143000"/>
          </a:xfrm>
        </p:spPr>
        <p:txBody>
          <a:bodyPr>
            <a:normAutofit lnSpcReduction="10000"/>
          </a:bodyPr>
          <a:lstStyle/>
          <a:p>
            <a:pPr marL="3175" indent="-3175">
              <a:buNone/>
            </a:pPr>
            <a:r>
              <a:rPr lang="en-GB" sz="2400" dirty="0" smtClean="0">
                <a:latin typeface="Calibri" panose="020F0502020204030204" pitchFamily="34" charset="0"/>
              </a:rPr>
              <a:t>You will collect data on a measurement of the severity of </a:t>
            </a:r>
            <a:r>
              <a:rPr lang="en-GB" dirty="0">
                <a:latin typeface="Calibri" panose="020F0502020204030204" pitchFamily="34" charset="0"/>
              </a:rPr>
              <a:t>the disease, called the “endpoint</a:t>
            </a:r>
            <a:r>
              <a:rPr lang="en-GB" dirty="0" smtClean="0">
                <a:latin typeface="Calibri" panose="020F0502020204030204" pitchFamily="34" charset="0"/>
              </a:rPr>
              <a:t>”.</a:t>
            </a:r>
            <a:endParaRPr lang="en-GB" sz="2400" dirty="0" smtClean="0"/>
          </a:p>
          <a:p>
            <a:pPr marL="725488" lvl="0"/>
            <a:endParaRPr lang="en-GB" sz="2400" dirty="0" smtClean="0"/>
          </a:p>
          <a:p>
            <a:pPr marL="1436688" lvl="1" indent="-273050">
              <a:lnSpc>
                <a:spcPct val="80000"/>
              </a:lnSpc>
              <a:buFont typeface="Wingdings" pitchFamily="2" charset="2"/>
              <a:buChar char="§"/>
              <a:defRPr/>
            </a:pPr>
            <a:endParaRPr lang="en-GB" sz="2400" dirty="0" smtClean="0"/>
          </a:p>
          <a:p>
            <a:pPr lvl="2">
              <a:lnSpc>
                <a:spcPct val="80000"/>
              </a:lnSpc>
              <a:defRPr/>
            </a:pPr>
            <a:endParaRPr lang="en-GB" sz="1800" dirty="0"/>
          </a:p>
          <a:p>
            <a:pPr lvl="2">
              <a:lnSpc>
                <a:spcPct val="80000"/>
              </a:lnSpc>
              <a:defRPr/>
            </a:pPr>
            <a:endParaRPr lang="en-GB" sz="1800" dirty="0"/>
          </a:p>
          <a:p>
            <a:pPr lvl="1">
              <a:lnSpc>
                <a:spcPct val="80000"/>
              </a:lnSpc>
              <a:defRPr/>
            </a:pPr>
            <a:endParaRPr lang="en-GB" sz="1800" dirty="0"/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2</a:t>
            </a:fld>
            <a:endParaRPr lang="en-GB" smtClean="0"/>
          </a:p>
        </p:txBody>
      </p:sp>
      <p:sp>
        <p:nvSpPr>
          <p:cNvPr id="10" name="Rectangle 3"/>
          <p:cNvSpPr txBox="1">
            <a:spLocks noChangeArrowheads="1"/>
          </p:cNvSpPr>
          <p:nvPr/>
        </p:nvSpPr>
        <p:spPr>
          <a:xfrm>
            <a:off x="562641" y="4267200"/>
            <a:ext cx="5533359" cy="1447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3175" lvl="0" indent="-3175">
              <a:spcBef>
                <a:spcPct val="20000"/>
              </a:spcBef>
              <a:defRPr/>
            </a:pPr>
            <a:r>
              <a:rPr lang="en-GB" sz="2400" noProof="0" dirty="0" smtClean="0">
                <a:latin typeface="Calibri" panose="020F0502020204030204" pitchFamily="34" charset="0"/>
              </a:rPr>
              <a:t>Finally, you will </a:t>
            </a:r>
            <a:r>
              <a:rPr lang="en-GB" sz="2400" dirty="0" smtClean="0">
                <a:latin typeface="Calibri" panose="020F0502020204030204" pitchFamily="34" charset="0"/>
              </a:rPr>
              <a:t>carry out </a:t>
            </a:r>
            <a:r>
              <a:rPr lang="en-GB" sz="2400" noProof="0" dirty="0" smtClean="0">
                <a:latin typeface="Calibri" panose="020F0502020204030204" pitchFamily="34" charset="0"/>
              </a:rPr>
              <a:t>a simple analysis of the data, and discuss what conclusions can be drawn from the study.</a:t>
            </a:r>
            <a:endParaRPr kumimoji="0" lang="en-GB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</a:endParaRPr>
          </a:p>
          <a:p>
            <a:pPr marL="742950" marR="0" lvl="1" indent="-285750" algn="l" defTabSz="914400" rtl="0" eaLnBrk="1" fontAlgn="auto" latinLnBrk="0" hangingPunct="1">
              <a:lnSpc>
                <a:spcPct val="8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–"/>
              <a:tabLst/>
              <a:defRPr/>
            </a:pPr>
            <a:endParaRPr kumimoji="0" lang="en-GB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20" name="Picture 4" descr="http://assets.nydailynews.com/polopoly_fs/1.144100.1313992704%21/img/httpImage/image.jpg_gen/derivatives/landscape_635/alg-asthma-inhaler-jpg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096000" y="3326142"/>
            <a:ext cx="2590800" cy="193165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 noChangeArrowheads="1"/>
          </p:cNvSpPr>
          <p:nvPr>
            <p:ph type="title"/>
          </p:nvPr>
        </p:nvSpPr>
        <p:spPr>
          <a:xfrm>
            <a:off x="609600" y="228600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Calibri" panose="020F0502020204030204" pitchFamily="34" charset="0"/>
                <a:cs typeface="Arial" pitchFamily="34" charset="0"/>
              </a:rPr>
              <a:t>What is Asthma?</a:t>
            </a:r>
          </a:p>
        </p:txBody>
      </p:sp>
      <p:sp>
        <p:nvSpPr>
          <p:cNvPr id="24589" name="Rectangle 13"/>
          <p:cNvSpPr>
            <a:spLocks noGrp="1" noChangeArrowheads="1"/>
          </p:cNvSpPr>
          <p:nvPr>
            <p:ph sz="quarter" idx="1"/>
          </p:nvPr>
        </p:nvSpPr>
        <p:spPr>
          <a:xfrm>
            <a:off x="152401" y="1219200"/>
            <a:ext cx="6796087" cy="2438400"/>
          </a:xfrm>
        </p:spPr>
        <p:txBody>
          <a:bodyPr>
            <a:noAutofit/>
          </a:bodyPr>
          <a:lstStyle/>
          <a:p>
            <a:pPr marL="358775" indent="-358775">
              <a:buFont typeface="Wingdings" pitchFamily="2" charset="2"/>
              <a:buChar char="q"/>
            </a:pPr>
            <a:r>
              <a:rPr lang="en-AU" sz="2000" dirty="0" smtClean="0">
                <a:latin typeface="Calibri" panose="020F0502020204030204" pitchFamily="34" charset="0"/>
              </a:rPr>
              <a:t>Common and potentially serious chronic disease</a:t>
            </a:r>
          </a:p>
          <a:p>
            <a:pPr marL="358775" indent="-358775">
              <a:buFont typeface="Wingdings" pitchFamily="2" charset="2"/>
              <a:buChar char="q"/>
            </a:pPr>
            <a:r>
              <a:rPr lang="en-AU" sz="2000" dirty="0" smtClean="0">
                <a:latin typeface="Calibri" panose="020F0502020204030204" pitchFamily="34" charset="0"/>
              </a:rPr>
              <a:t>Symptoms include: wheezing, shortness of breath, chest tightness and cough</a:t>
            </a:r>
          </a:p>
          <a:p>
            <a:pPr marL="358775" indent="-358775">
              <a:buFont typeface="Wingdings" pitchFamily="2" charset="2"/>
              <a:buChar char="q"/>
            </a:pPr>
            <a:r>
              <a:rPr lang="en-AU" sz="2000" dirty="0" smtClean="0">
                <a:latin typeface="Calibri" panose="020F0502020204030204" pitchFamily="34" charset="0"/>
              </a:rPr>
              <a:t>Patients often have difficulty breathing due to: </a:t>
            </a:r>
          </a:p>
        </p:txBody>
      </p:sp>
      <p:sp>
        <p:nvSpPr>
          <p:cNvPr id="24585" name="Text Box 9"/>
          <p:cNvSpPr txBox="1">
            <a:spLocks noChangeArrowheads="1"/>
          </p:cNvSpPr>
          <p:nvPr/>
        </p:nvSpPr>
        <p:spPr bwMode="auto">
          <a:xfrm>
            <a:off x="34925" y="6284913"/>
            <a:ext cx="6913563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spcBef>
                <a:spcPct val="20000"/>
              </a:spcBef>
            </a:pPr>
            <a:endParaRPr lang="en-US" sz="1200" b="0">
              <a:latin typeface="Arial" charset="0"/>
            </a:endParaRPr>
          </a:p>
        </p:txBody>
      </p:sp>
      <p:pic>
        <p:nvPicPr>
          <p:cNvPr id="8" name="Picture 7" descr="asthma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105400" y="2743200"/>
            <a:ext cx="3534267" cy="1637603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152400" y="2667000"/>
            <a:ext cx="6248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1675" lvl="2" indent="-34290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Calibri" panose="020F0502020204030204" pitchFamily="34" charset="0"/>
              </a:rPr>
              <a:t>Bronchoconstriction (airway narrowing)</a:t>
            </a:r>
          </a:p>
          <a:p>
            <a:pPr marL="701675" lvl="2" indent="-34290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Calibri" panose="020F0502020204030204" pitchFamily="34" charset="0"/>
              </a:rPr>
              <a:t>Airway wall thickening</a:t>
            </a:r>
          </a:p>
          <a:p>
            <a:pPr marL="701675" lvl="2" indent="-34290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Calibri" panose="020F0502020204030204" pitchFamily="34" charset="0"/>
              </a:rPr>
              <a:t>Increased mucus</a:t>
            </a:r>
          </a:p>
        </p:txBody>
      </p:sp>
      <p:sp>
        <p:nvSpPr>
          <p:cNvPr id="12" name="Rectangle 2"/>
          <p:cNvSpPr txBox="1">
            <a:spLocks noChangeArrowheads="1"/>
          </p:cNvSpPr>
          <p:nvPr/>
        </p:nvSpPr>
        <p:spPr>
          <a:xfrm>
            <a:off x="1964374" y="4597831"/>
            <a:ext cx="33528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Arial" pitchFamily="34" charset="0"/>
              </a:rPr>
              <a:t>How is Asthma Treated</a:t>
            </a:r>
            <a:r>
              <a:rPr kumimoji="0" lang="en-GB" sz="2400" b="0" i="0" u="none" strike="noStrike" kern="1200" cap="none" spc="0" normalizeH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Calibri" panose="020F0502020204030204" pitchFamily="34" charset="0"/>
                <a:ea typeface="+mj-ea"/>
                <a:cs typeface="Arial" pitchFamily="34" charset="0"/>
              </a:rPr>
              <a:t>?</a:t>
            </a:r>
            <a:endParaRPr kumimoji="0" lang="en-GB" sz="2400" b="0" i="0" u="none" strike="noStrike" kern="1200" cap="none" spc="0" normalizeH="0" baseline="0" noProof="0" dirty="0" smtClean="0">
              <a:ln>
                <a:noFill/>
              </a:ln>
              <a:solidFill>
                <a:srgbClr val="00B0F0"/>
              </a:solidFill>
              <a:effectLst/>
              <a:uLnTx/>
              <a:uFillTx/>
              <a:latin typeface="Calibri" panose="020F0502020204030204" pitchFamily="34" charset="0"/>
              <a:ea typeface="+mj-ea"/>
              <a:cs typeface="Arial" pitchFamily="34" charset="0"/>
            </a:endParaRPr>
          </a:p>
        </p:txBody>
      </p:sp>
      <p:sp>
        <p:nvSpPr>
          <p:cNvPr id="14" name="Rectangle 13"/>
          <p:cNvSpPr/>
          <p:nvPr/>
        </p:nvSpPr>
        <p:spPr>
          <a:xfrm>
            <a:off x="1587444" y="5124286"/>
            <a:ext cx="687075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01675" lvl="2" indent="-342900">
              <a:buFont typeface="Arial" panose="020B0604020202020204" pitchFamily="34" charset="0"/>
              <a:buChar char="•"/>
            </a:pPr>
            <a:r>
              <a:rPr lang="en-AU" sz="2000" dirty="0" smtClean="0">
                <a:latin typeface="Calibri" panose="020F0502020204030204" pitchFamily="34" charset="0"/>
              </a:rPr>
              <a:t>Asthma </a:t>
            </a:r>
            <a:r>
              <a:rPr lang="en-AU" sz="2000" dirty="0">
                <a:latin typeface="Calibri" panose="020F0502020204030204" pitchFamily="34" charset="0"/>
              </a:rPr>
              <a:t>can be controlled but not </a:t>
            </a:r>
            <a:r>
              <a:rPr lang="en-AU" sz="2000" dirty="0" smtClean="0">
                <a:latin typeface="Calibri" panose="020F0502020204030204" pitchFamily="34" charset="0"/>
              </a:rPr>
              <a:t>cured</a:t>
            </a:r>
            <a:endParaRPr lang="en-GB" sz="2000" dirty="0" smtClean="0">
              <a:latin typeface="Calibri" panose="020F0502020204030204" pitchFamily="34" charset="0"/>
            </a:endParaRPr>
          </a:p>
          <a:p>
            <a:pPr marL="701675" lvl="2" indent="-342900">
              <a:buFont typeface="Arial" panose="020B0604020202020204" pitchFamily="34" charset="0"/>
              <a:buChar char="•"/>
            </a:pPr>
            <a:r>
              <a:rPr lang="en-GB" sz="2000" dirty="0" smtClean="0">
                <a:latin typeface="Calibri" panose="020F0502020204030204" pitchFamily="34" charset="0"/>
              </a:rPr>
              <a:t>Treatments </a:t>
            </a:r>
            <a:r>
              <a:rPr lang="en-GB" sz="2000" dirty="0">
                <a:latin typeface="Calibri" panose="020F0502020204030204" pitchFamily="34" charset="0"/>
              </a:rPr>
              <a:t>called bronchodilators are available to help patients to </a:t>
            </a:r>
            <a:r>
              <a:rPr lang="en-GB" sz="2000" dirty="0" smtClean="0">
                <a:latin typeface="Calibri" panose="020F0502020204030204" pitchFamily="34" charset="0"/>
              </a:rPr>
              <a:t>breathe, </a:t>
            </a:r>
            <a:r>
              <a:rPr lang="en-GB" sz="2000" dirty="0">
                <a:latin typeface="Calibri" panose="020F0502020204030204" pitchFamily="34" charset="0"/>
              </a:rPr>
              <a:t>but more research is needed for more effective medicines</a:t>
            </a:r>
            <a:r>
              <a:rPr lang="en-GB" sz="2000" dirty="0" smtClean="0">
                <a:latin typeface="Calibri" panose="020F0502020204030204" pitchFamily="34" charset="0"/>
              </a:rPr>
              <a:t>.</a:t>
            </a:r>
            <a:endParaRPr lang="en-GB" sz="2000" dirty="0">
              <a:latin typeface="Calibri" panose="020F0502020204030204" pitchFamily="34" charset="0"/>
            </a:endParaRPr>
          </a:p>
        </p:txBody>
      </p:sp>
      <p:pic>
        <p:nvPicPr>
          <p:cNvPr id="31" name="Picture 6" descr="https://encrypted-tbn1.gstatic.com/images?q=tbn:ANd9GcSblxXx0r3OSRymCXpidAA-wuf1eXe4Rty9nVbvzo8TuHBhmHv7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56821" y="4597831"/>
            <a:ext cx="1662539" cy="220819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Study Design</a:t>
            </a:r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4</a:t>
            </a:fld>
            <a:endParaRPr lang="en-GB" smtClean="0"/>
          </a:p>
        </p:txBody>
      </p:sp>
      <p:sp>
        <p:nvSpPr>
          <p:cNvPr id="12" name="Text Box 8"/>
          <p:cNvSpPr txBox="1">
            <a:spLocks noChangeArrowheads="1"/>
          </p:cNvSpPr>
          <p:nvPr/>
        </p:nvSpPr>
        <p:spPr bwMode="auto">
          <a:xfrm>
            <a:off x="7710385" y="5067395"/>
            <a:ext cx="581300" cy="32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b="1"/>
          </a:p>
        </p:txBody>
      </p:sp>
      <p:pic>
        <p:nvPicPr>
          <p:cNvPr id="16" name="Picture 15" descr="peak_flow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000596" y="4966985"/>
            <a:ext cx="1718649" cy="1718649"/>
          </a:xfrm>
          <a:prstGeom prst="rect">
            <a:avLst/>
          </a:prstGeom>
        </p:spPr>
      </p:pic>
      <p:sp>
        <p:nvSpPr>
          <p:cNvPr id="20" name="Text Box 8"/>
          <p:cNvSpPr txBox="1">
            <a:spLocks noChangeArrowheads="1"/>
          </p:cNvSpPr>
          <p:nvPr/>
        </p:nvSpPr>
        <p:spPr bwMode="auto">
          <a:xfrm>
            <a:off x="5113904" y="2630709"/>
            <a:ext cx="581300" cy="3293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endParaRPr lang="en-US" b="1" dirty="0"/>
          </a:p>
        </p:txBody>
      </p:sp>
      <p:sp>
        <p:nvSpPr>
          <p:cNvPr id="21" name="Rectangle 2"/>
          <p:cNvSpPr txBox="1">
            <a:spLocks noChangeArrowheads="1"/>
          </p:cNvSpPr>
          <p:nvPr/>
        </p:nvSpPr>
        <p:spPr>
          <a:xfrm>
            <a:off x="655718" y="1371600"/>
            <a:ext cx="3124200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Parallel Group Design</a:t>
            </a:r>
          </a:p>
        </p:txBody>
      </p:sp>
      <p:grpSp>
        <p:nvGrpSpPr>
          <p:cNvPr id="22" name="Group 21"/>
          <p:cNvGrpSpPr/>
          <p:nvPr/>
        </p:nvGrpSpPr>
        <p:grpSpPr>
          <a:xfrm>
            <a:off x="3790594" y="1235981"/>
            <a:ext cx="3009084" cy="823373"/>
            <a:chOff x="1600200" y="3124200"/>
            <a:chExt cx="3352800" cy="1143000"/>
          </a:xfrm>
        </p:grpSpPr>
        <p:sp>
          <p:nvSpPr>
            <p:cNvPr id="23" name="Rectangle 22"/>
            <p:cNvSpPr/>
            <p:nvPr/>
          </p:nvSpPr>
          <p:spPr>
            <a:xfrm>
              <a:off x="3276600" y="3124200"/>
              <a:ext cx="1676400" cy="457200"/>
            </a:xfrm>
            <a:prstGeom prst="rect">
              <a:avLst/>
            </a:prstGeom>
            <a:solidFill>
              <a:schemeClr val="accent6">
                <a:lumMod val="40000"/>
                <a:lumOff val="6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GB" sz="2000" dirty="0" err="1" smtClean="0">
                  <a:solidFill>
                    <a:schemeClr val="tx1"/>
                  </a:solidFill>
                  <a:latin typeface="Arial" panose="020B0604020202020204" pitchFamily="34" charset="0"/>
                  <a:cs typeface="Arial" panose="020B0604020202020204" pitchFamily="34" charset="0"/>
                </a:rPr>
                <a:t>Breatheazy</a:t>
              </a:r>
              <a:endParaRPr lang="en-GB" sz="2000" dirty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endParaRPr>
            </a:p>
          </p:txBody>
        </p:sp>
        <p:grpSp>
          <p:nvGrpSpPr>
            <p:cNvPr id="24" name="Group 23"/>
            <p:cNvGrpSpPr/>
            <p:nvPr/>
          </p:nvGrpSpPr>
          <p:grpSpPr>
            <a:xfrm>
              <a:off x="3276600" y="3751784"/>
              <a:ext cx="1676400" cy="515416"/>
              <a:chOff x="1981200" y="3751784"/>
              <a:chExt cx="1676400" cy="515416"/>
            </a:xfrm>
          </p:grpSpPr>
          <p:sp>
            <p:nvSpPr>
              <p:cNvPr id="28" name="Rectangle 27"/>
              <p:cNvSpPr/>
              <p:nvPr/>
            </p:nvSpPr>
            <p:spPr>
              <a:xfrm>
                <a:off x="1981200" y="3810000"/>
                <a:ext cx="1676400" cy="457200"/>
              </a:xfrm>
              <a:prstGeom prst="rect">
                <a:avLst/>
              </a:prstGeom>
              <a:solidFill>
                <a:schemeClr val="accent1">
                  <a:lumMod val="40000"/>
                  <a:lumOff val="60000"/>
                </a:schemeClr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en-GB"/>
              </a:p>
            </p:txBody>
          </p:sp>
          <p:sp>
            <p:nvSpPr>
              <p:cNvPr id="29" name="Rectangle 28"/>
              <p:cNvSpPr/>
              <p:nvPr/>
            </p:nvSpPr>
            <p:spPr>
              <a:xfrm>
                <a:off x="2284791" y="3751784"/>
                <a:ext cx="1134536" cy="512704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algn="ctr"/>
                <a:r>
                  <a:rPr lang="en-GB" dirty="0" smtClean="0">
                    <a:latin typeface="Arial" panose="020B0604020202020204" pitchFamily="34" charset="0"/>
                    <a:cs typeface="Arial" panose="020B0604020202020204" pitchFamily="34" charset="0"/>
                  </a:rPr>
                  <a:t>Placebo</a:t>
                </a:r>
                <a:endParaRPr lang="en-GB" dirty="0">
                  <a:latin typeface="Arial" panose="020B0604020202020204" pitchFamily="34" charset="0"/>
                  <a:cs typeface="Arial" panose="020B0604020202020204" pitchFamily="34" charset="0"/>
                </a:endParaRPr>
              </a:p>
            </p:txBody>
          </p:sp>
        </p:grpSp>
        <p:cxnSp>
          <p:nvCxnSpPr>
            <p:cNvPr id="25" name="Straight Connector 24"/>
            <p:cNvCxnSpPr/>
            <p:nvPr/>
          </p:nvCxnSpPr>
          <p:spPr>
            <a:xfrm flipH="1">
              <a:off x="1600200" y="3733800"/>
              <a:ext cx="1066800" cy="0"/>
            </a:xfrm>
            <a:prstGeom prst="line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Straight Arrow Connector 25"/>
            <p:cNvCxnSpPr>
              <a:endCxn id="23" idx="1"/>
            </p:cNvCxnSpPr>
            <p:nvPr/>
          </p:nvCxnSpPr>
          <p:spPr>
            <a:xfrm flipV="1">
              <a:off x="2667000" y="3352800"/>
              <a:ext cx="609600" cy="3810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Straight Arrow Connector 26"/>
            <p:cNvCxnSpPr>
              <a:endCxn id="28" idx="1"/>
            </p:cNvCxnSpPr>
            <p:nvPr/>
          </p:nvCxnSpPr>
          <p:spPr>
            <a:xfrm>
              <a:off x="2743200" y="3733800"/>
              <a:ext cx="533400" cy="30480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Rectangle 30"/>
          <p:cNvSpPr/>
          <p:nvPr/>
        </p:nvSpPr>
        <p:spPr>
          <a:xfrm>
            <a:off x="468586" y="2209800"/>
            <a:ext cx="81153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Each patient receives either an experimental bronchodilator drug or a placebo. </a:t>
            </a:r>
          </a:p>
        </p:txBody>
      </p:sp>
      <p:sp>
        <p:nvSpPr>
          <p:cNvPr id="30" name="Rectangle 2"/>
          <p:cNvSpPr txBox="1">
            <a:spLocks noChangeArrowheads="1"/>
          </p:cNvSpPr>
          <p:nvPr/>
        </p:nvSpPr>
        <p:spPr>
          <a:xfrm>
            <a:off x="655939" y="2955626"/>
            <a:ext cx="1935082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Randomised</a:t>
            </a:r>
          </a:p>
        </p:txBody>
      </p:sp>
      <p:sp>
        <p:nvSpPr>
          <p:cNvPr id="32" name="Rectangle 31"/>
          <p:cNvSpPr/>
          <p:nvPr/>
        </p:nvSpPr>
        <p:spPr>
          <a:xfrm>
            <a:off x="432877" y="3427879"/>
            <a:ext cx="81153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Each patient is assigned a treatment at random by rolling a die. </a:t>
            </a:r>
          </a:p>
        </p:txBody>
      </p:sp>
      <p:sp>
        <p:nvSpPr>
          <p:cNvPr id="33" name="Rectangle 2"/>
          <p:cNvSpPr txBox="1">
            <a:spLocks noChangeArrowheads="1"/>
          </p:cNvSpPr>
          <p:nvPr/>
        </p:nvSpPr>
        <p:spPr>
          <a:xfrm>
            <a:off x="648630" y="5216709"/>
            <a:ext cx="1401682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Endpoint</a:t>
            </a:r>
          </a:p>
        </p:txBody>
      </p:sp>
      <p:sp>
        <p:nvSpPr>
          <p:cNvPr id="34" name="Rectangle 33"/>
          <p:cNvSpPr/>
          <p:nvPr/>
        </p:nvSpPr>
        <p:spPr>
          <a:xfrm>
            <a:off x="432877" y="5719763"/>
            <a:ext cx="573932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Our endpoint is Peak Flow Meter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readings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L/min) or breath 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capacity measured by size of circumference of a balloon (cm).</a:t>
            </a:r>
          </a:p>
        </p:txBody>
      </p:sp>
      <p:sp>
        <p:nvSpPr>
          <p:cNvPr id="35" name="Rectangle 2"/>
          <p:cNvSpPr txBox="1">
            <a:spLocks noChangeArrowheads="1"/>
          </p:cNvSpPr>
          <p:nvPr/>
        </p:nvSpPr>
        <p:spPr>
          <a:xfrm>
            <a:off x="655718" y="4054094"/>
            <a:ext cx="1401682" cy="609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B0F0"/>
                </a:solidFill>
                <a:effectLst/>
                <a:uLnTx/>
                <a:uFillTx/>
                <a:latin typeface="Arial" panose="020B0604020202020204" pitchFamily="34" charset="0"/>
                <a:ea typeface="+mj-ea"/>
                <a:cs typeface="Arial" panose="020B0604020202020204" pitchFamily="34" charset="0"/>
              </a:rPr>
              <a:t>Blinded</a:t>
            </a:r>
          </a:p>
        </p:txBody>
      </p:sp>
      <p:sp>
        <p:nvSpPr>
          <p:cNvPr id="36" name="Rectangle 35"/>
          <p:cNvSpPr/>
          <p:nvPr/>
        </p:nvSpPr>
        <p:spPr>
          <a:xfrm>
            <a:off x="432877" y="4565236"/>
            <a:ext cx="8115300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Patients are blinded to treatment assignment.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How to Calculate Our Results</a:t>
            </a:r>
            <a:endParaRPr lang="en-GB" sz="40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38150" y="1600200"/>
            <a:ext cx="8020050" cy="9144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The peak expiratory flow/balloon circumference rate measurements are continuous data.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6837" y="2438400"/>
            <a:ext cx="3743325" cy="121920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09600" y="3840782"/>
            <a:ext cx="7391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The null hypothesis is that there is no difference in peak expiratory flow rate between the placebo and drug groups</a:t>
            </a: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609600" y="5257800"/>
            <a:ext cx="54864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>
                <a:latin typeface="Arial" panose="020B0604020202020204" pitchFamily="34" charset="0"/>
                <a:cs typeface="Arial" panose="020B0604020202020204" pitchFamily="34" charset="0"/>
              </a:rPr>
              <a:t>We test this hypothesis using a t-test</a:t>
            </a:r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r>
              <a:rPr lang="en-GB" sz="2200" dirty="0" smtClean="0">
                <a:latin typeface="Arial" panose="020B0604020202020204" pitchFamily="34" charset="0"/>
                <a:cs typeface="Arial" panose="020B0604020202020204" pitchFamily="34" charset="0"/>
              </a:rPr>
              <a:t>Enter your data in the computer to do this.</a:t>
            </a:r>
            <a:endParaRPr lang="en-GB" sz="2200" dirty="0"/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38849" y="2286000"/>
            <a:ext cx="1524000" cy="1524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5079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884238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Calculate The Results</a:t>
            </a:r>
          </a:p>
        </p:txBody>
      </p:sp>
      <p:sp>
        <p:nvSpPr>
          <p:cNvPr id="174083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0" y="1143000"/>
            <a:ext cx="8458200" cy="5715000"/>
          </a:xfrm>
        </p:spPr>
        <p:txBody>
          <a:bodyPr>
            <a:normAutofit/>
          </a:bodyPr>
          <a:lstStyle/>
          <a:p>
            <a:pPr lvl="2">
              <a:lnSpc>
                <a:spcPct val="80000"/>
              </a:lnSpc>
              <a:buNone/>
              <a:defRPr/>
            </a:pPr>
            <a:r>
              <a:rPr lang="en-GB" dirty="0" smtClean="0">
                <a:latin typeface="Arial" panose="020B0604020202020204" pitchFamily="34" charset="0"/>
                <a:cs typeface="Arial" panose="020B0604020202020204" pitchFamily="34" charset="0"/>
              </a:rPr>
              <a:t>Example Results</a:t>
            </a:r>
            <a:endParaRPr lang="en-GB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6</a:t>
            </a:fld>
            <a:endParaRPr lang="en-GB" smtClean="0"/>
          </a:p>
        </p:txBody>
      </p:sp>
      <p:sp>
        <p:nvSpPr>
          <p:cNvPr id="2056" name="AutoShape 8"/>
          <p:cNvSpPr>
            <a:spLocks noChangeArrowheads="1"/>
          </p:cNvSpPr>
          <p:nvPr/>
        </p:nvSpPr>
        <p:spPr bwMode="auto">
          <a:xfrm>
            <a:off x="762000" y="5257800"/>
            <a:ext cx="2667000" cy="1295400"/>
          </a:xfrm>
          <a:prstGeom prst="wedgeRoundRectCallout">
            <a:avLst>
              <a:gd name="adj1" fmla="val 71491"/>
              <a:gd name="adj2" fmla="val -64280"/>
              <a:gd name="adj3" fmla="val 16667"/>
            </a:avLst>
          </a:prstGeom>
          <a:solidFill>
            <a:srgbClr val="C6D9F1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This shows difference between the two groups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057" name="AutoShape 9"/>
          <p:cNvSpPr>
            <a:spLocks noChangeArrowheads="1"/>
          </p:cNvSpPr>
          <p:nvPr/>
        </p:nvSpPr>
        <p:spPr bwMode="auto">
          <a:xfrm>
            <a:off x="6477000" y="5105400"/>
            <a:ext cx="2514600" cy="1524000"/>
          </a:xfrm>
          <a:prstGeom prst="wedgeRoundRectCallout">
            <a:avLst>
              <a:gd name="adj1" fmla="val -70313"/>
              <a:gd name="adj2" fmla="val -56353"/>
              <a:gd name="adj3" fmla="val 16667"/>
            </a:avLst>
          </a:prstGeom>
          <a:solidFill>
            <a:srgbClr val="C6D9F1"/>
          </a:solidFill>
          <a:ln w="9525">
            <a:solidFill>
              <a:srgbClr val="000000">
                <a:alpha val="0"/>
              </a:srgbClr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ts val="1000"/>
              </a:spcAft>
              <a:buClrTx/>
              <a:buSzTx/>
              <a:buFontTx/>
              <a:buNone/>
              <a:tabLst/>
            </a:pPr>
            <a:r>
              <a:rPr kumimoji="0" lang="en-GB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This number helps the statistician decide if the trial has</a:t>
            </a:r>
            <a:r>
              <a:rPr kumimoji="0" lang="en-GB" sz="20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cs typeface="Arial" pitchFamily="34" charset="0"/>
              </a:rPr>
              <a:t> been successful</a:t>
            </a:r>
            <a:endParaRPr kumimoji="0" lang="en-US" sz="20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81172" y="1476781"/>
            <a:ext cx="2443028" cy="3702545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5705" y="1476780"/>
            <a:ext cx="3877663" cy="256181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55705" y="4144200"/>
            <a:ext cx="2387895" cy="9805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792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09967" y="5475548"/>
            <a:ext cx="1282488" cy="960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717505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 Instructions</a:t>
            </a:r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7</a:t>
            </a:fld>
            <a:endParaRPr lang="en-GB" smtClean="0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3924300" y="56610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 dirty="0"/>
          </a:p>
        </p:txBody>
      </p:sp>
      <p:pic>
        <p:nvPicPr>
          <p:cNvPr id="8" name="Picture 7" descr="peak_flow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41173" y="3505200"/>
            <a:ext cx="1145627" cy="12191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28599" y="990600"/>
            <a:ext cx="7312573" cy="56015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Randomisation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Divide yourselves equally into two groups at each table.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One person rolls a die to “randomise” their group to Treatment A (odd) or Treatment B (even). The second group will take the other treatment.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Dosing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Administer your randomised treatment.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One treatment will simulate the effect of a Bronchodilator while the other will be a placebo. Patients will be “blinded” to treatment assignment.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Collection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Attach a mouthpiece to your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p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eak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low meter (A or B) and blow as hard as you can.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Or alternatively, blow as hard as you can into your balloon using one breath – measure circumference using a tape measure. Record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the result in your worksheet.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Complete all the worksheet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a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ctivities.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 smtClean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Analysis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Find two volunteers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to be the Data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Manager and Statistician.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Enter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the data into the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online database.</a:t>
            </a:r>
            <a:endParaRPr lang="en-GB" sz="15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Run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the analysis and produce the results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12" name="Picture 11" descr="dic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204167">
            <a:off x="7722974" y="1528847"/>
            <a:ext cx="769756" cy="76975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Carry Out The Experiment</a:t>
            </a:r>
            <a:endParaRPr lang="en-GB" sz="4000" dirty="0">
              <a:solidFill>
                <a:srgbClr val="00B0F0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62600" y="1905000"/>
            <a:ext cx="1402202" cy="1493649"/>
          </a:xfrm>
          <a:prstGeom prst="rect">
            <a:avLst/>
          </a:prstGeom>
        </p:spPr>
      </p:pic>
      <p:pic>
        <p:nvPicPr>
          <p:cNvPr id="7" name="Picture 6" descr="dice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21204167">
            <a:off x="1803319" y="1957143"/>
            <a:ext cx="963214" cy="963214"/>
          </a:xfrm>
          <a:prstGeom prst="rect">
            <a:avLst/>
          </a:prstGeom>
        </p:spPr>
      </p:pic>
      <p:pic>
        <p:nvPicPr>
          <p:cNvPr id="8" name="Picture 7" descr="go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69688" y="4495798"/>
            <a:ext cx="1475301" cy="110505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Picture 8" descr="peak_flow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752949" y="4189001"/>
            <a:ext cx="1718649" cy="171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935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g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608653" y="5475548"/>
            <a:ext cx="1282488" cy="960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5" name="Rectangle 2"/>
          <p:cNvSpPr>
            <a:spLocks noGrp="1" noChangeArrowheads="1"/>
          </p:cNvSpPr>
          <p:nvPr>
            <p:ph type="title"/>
          </p:nvPr>
        </p:nvSpPr>
        <p:spPr>
          <a:xfrm>
            <a:off x="755650" y="196895"/>
            <a:ext cx="7935913" cy="717505"/>
          </a:xfrm>
        </p:spPr>
        <p:txBody>
          <a:bodyPr>
            <a:normAutofit/>
          </a:bodyPr>
          <a:lstStyle/>
          <a:p>
            <a:r>
              <a:rPr lang="en-GB" sz="4000" dirty="0" smtClean="0">
                <a:solidFill>
                  <a:srgbClr val="00B0F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Workshop Instructions</a:t>
            </a:r>
          </a:p>
        </p:txBody>
      </p:sp>
      <p:sp>
        <p:nvSpPr>
          <p:cNvPr id="8194" name="Slide Number Placeholder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/>
          <a:p>
            <a:fld id="{15DB2F53-6A79-4907-88C9-080D2FF263D5}" type="slidenum">
              <a:rPr lang="en-GB" smtClean="0"/>
              <a:pPr/>
              <a:t>9</a:t>
            </a:fld>
            <a:endParaRPr lang="en-GB" smtClean="0"/>
          </a:p>
        </p:txBody>
      </p:sp>
      <p:sp>
        <p:nvSpPr>
          <p:cNvPr id="174088" name="Text Box 8"/>
          <p:cNvSpPr txBox="1">
            <a:spLocks noChangeArrowheads="1"/>
          </p:cNvSpPr>
          <p:nvPr/>
        </p:nvSpPr>
        <p:spPr bwMode="auto">
          <a:xfrm>
            <a:off x="3924300" y="5661025"/>
            <a:ext cx="6477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 b="1" dirty="0"/>
          </a:p>
        </p:txBody>
      </p:sp>
      <p:pic>
        <p:nvPicPr>
          <p:cNvPr id="8" name="Picture 7" descr="peak_flow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7541173" y="3505200"/>
            <a:ext cx="1145627" cy="1219199"/>
          </a:xfrm>
          <a:prstGeom prst="rect">
            <a:avLst/>
          </a:prstGeom>
        </p:spPr>
      </p:pic>
      <p:sp>
        <p:nvSpPr>
          <p:cNvPr id="11" name="Rectangle 10"/>
          <p:cNvSpPr/>
          <p:nvPr/>
        </p:nvSpPr>
        <p:spPr>
          <a:xfrm>
            <a:off x="228599" y="990600"/>
            <a:ext cx="7312573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Randomisation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Divide yourselves equally into two groups at each table. 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One person rolls a die to “randomise” their group to Treatment A (odd) or Treatment B (even). The second group will take the other treatment.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Dosing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Administer your randomised treatment.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One treatment will simulate the effect of a Bronchodilator while the other will be a placebo. Patients will be “blinded” to treatment assignment.</a:t>
            </a:r>
          </a:p>
          <a:p>
            <a:pPr marL="457200" lvl="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Collection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Attach a mouthpiece to your peak flow meter (A or B) and blow as hard as you can. Or alternatively, blow as hard as you can into your balloon using one </a:t>
            </a:r>
            <a:r>
              <a:rPr lang="en-GB" sz="1500" dirty="0" smtClean="0">
                <a:latin typeface="Arial" panose="020B0604020202020204" pitchFamily="34" charset="0"/>
                <a:cs typeface="Arial" panose="020B0604020202020204" pitchFamily="34" charset="0"/>
              </a:rPr>
              <a:t>breath </a:t>
            </a: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– measure circumference using a tape measure. Record the result in your worksheet.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Complete all the worksheet activities.</a:t>
            </a:r>
          </a:p>
          <a:p>
            <a:pPr marL="457200" indent="-457200">
              <a:spcAft>
                <a:spcPts val="600"/>
              </a:spcAft>
              <a:buFont typeface="+mj-lt"/>
              <a:buAutoNum type="arabicPeriod"/>
            </a:pPr>
            <a:r>
              <a:rPr lang="en-GB" sz="2000" dirty="0">
                <a:solidFill>
                  <a:srgbClr val="0070C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Data Analysis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Find two volunteers to be the Data Manager and Statistician.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Enter the data into the online database.</a:t>
            </a:r>
          </a:p>
          <a:p>
            <a:pPr marL="800100" lvl="1" indent="-34290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en-GB" sz="1500" dirty="0">
                <a:latin typeface="Arial" panose="020B0604020202020204" pitchFamily="34" charset="0"/>
                <a:cs typeface="Arial" panose="020B0604020202020204" pitchFamily="34" charset="0"/>
              </a:rPr>
              <a:t>Run the analysis and produce the results.</a:t>
            </a:r>
          </a:p>
        </p:txBody>
      </p:sp>
      <p:pic>
        <p:nvPicPr>
          <p:cNvPr id="12" name="Picture 11" descr="dice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 rot="21204167">
            <a:off x="7729108" y="1524434"/>
            <a:ext cx="769756" cy="76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4460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0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088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iel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Oriel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iel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82ad3a63-90ad-4a46-a3cb-757f4658e205" origin="userSelected">
  <element uid="768aceb2-b366-4b48-827b-e820edc548bd" value=""/>
</sisl>
</file>

<file path=customXml/itemProps1.xml><?xml version="1.0" encoding="utf-8"?>
<ds:datastoreItem xmlns:ds="http://schemas.openxmlformats.org/officeDocument/2006/customXml" ds:itemID="{0FF2185D-683D-4374-86A4-9997A079696A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6102</TotalTime>
  <Words>1938</Words>
  <Application>Microsoft Office PowerPoint</Application>
  <PresentationFormat>On-screen Show (4:3)</PresentationFormat>
  <Paragraphs>264</Paragraphs>
  <Slides>19</Slides>
  <Notes>19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5" baseType="lpstr">
      <vt:lpstr>Arial</vt:lpstr>
      <vt:lpstr>Calibri</vt:lpstr>
      <vt:lpstr>Century Schoolbook</vt:lpstr>
      <vt:lpstr>Wingdings</vt:lpstr>
      <vt:lpstr>Wingdings 2</vt:lpstr>
      <vt:lpstr>Oriel</vt:lpstr>
      <vt:lpstr>PSI School Event Asthma Workshop</vt:lpstr>
      <vt:lpstr>Asthma Workshop Overview</vt:lpstr>
      <vt:lpstr>What is Asthma?</vt:lpstr>
      <vt:lpstr>Study Design</vt:lpstr>
      <vt:lpstr>How to Calculate Our Results</vt:lpstr>
      <vt:lpstr>Calculate The Results</vt:lpstr>
      <vt:lpstr>Workshop Instructions</vt:lpstr>
      <vt:lpstr>Carry Out The Experiment</vt:lpstr>
      <vt:lpstr>Workshop Instructions</vt:lpstr>
      <vt:lpstr>Unblind The Data</vt:lpstr>
      <vt:lpstr>Calculate The Results</vt:lpstr>
      <vt:lpstr>Interpret The Results</vt:lpstr>
      <vt:lpstr>Study Conclusions</vt:lpstr>
      <vt:lpstr>False Negatives</vt:lpstr>
      <vt:lpstr>False Positives</vt:lpstr>
      <vt:lpstr>Correct Negatives</vt:lpstr>
      <vt:lpstr>Correct Positives</vt:lpstr>
      <vt:lpstr>Study Design Improvements</vt:lpstr>
      <vt:lpstr>Learning Summary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STATISTICS</dc:title>
  <dc:creator>Jodie Browne</dc:creator>
  <cp:keywords>*$%NAB</cp:keywords>
  <cp:lastModifiedBy>Holly Moon - Network</cp:lastModifiedBy>
  <cp:revision>147</cp:revision>
  <dcterms:created xsi:type="dcterms:W3CDTF">2006-08-16T00:00:00Z</dcterms:created>
  <dcterms:modified xsi:type="dcterms:W3CDTF">2018-02-05T08:46:20Z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359c5e6c-e26b-4bee-b252-844a1f6aeced</vt:lpwstr>
  </property>
  <property fmtid="{D5CDD505-2E9C-101B-9397-08002B2CF9AE}" pid="3" name="bjSaver">
    <vt:lpwstr>B0asMcF6dy7pXWn+tEbNyYf61v7Byw0j</vt:lpwstr>
  </property>
  <property fmtid="{D5CDD505-2E9C-101B-9397-08002B2CF9AE}" pid="4" name="bjDocumentLabelXML">
    <vt:lpwstr>&lt;?xml version="1.0" encoding="us-ascii"?&gt;&lt;sisl xmlns:xsi="http://www.w3.org/2001/XMLSchema-instance" xmlns:xsd="http://www.w3.org/2001/XMLSchema" sislVersion="0" policy="82ad3a63-90ad-4a46-a3cb-757f4658e205" origin="userSelected" xmlns="http://www.boldonj</vt:lpwstr>
  </property>
  <property fmtid="{D5CDD505-2E9C-101B-9397-08002B2CF9AE}" pid="5" name="bjDocumentLabelXML-0">
    <vt:lpwstr>ames.com/2008/01/sie/internal/label"&gt;&lt;element uid="768aceb2-b366-4b48-827b-e820edc548bd" value="" /&gt;&lt;/sisl&gt;</vt:lpwstr>
  </property>
  <property fmtid="{D5CDD505-2E9C-101B-9397-08002B2CF9AE}" pid="6" name="bjDocumentSecurityLabel">
    <vt:lpwstr>Non-Amgen Business</vt:lpwstr>
  </property>
</Properties>
</file>