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5"/>
  </p:notesMasterIdLst>
  <p:sldIdLst>
    <p:sldId id="256" r:id="rId2"/>
    <p:sldId id="267" r:id="rId3"/>
    <p:sldId id="260" r:id="rId4"/>
    <p:sldId id="257" r:id="rId5"/>
    <p:sldId id="264" r:id="rId6"/>
    <p:sldId id="262" r:id="rId7"/>
    <p:sldId id="263" r:id="rId8"/>
    <p:sldId id="271" r:id="rId9"/>
    <p:sldId id="268" r:id="rId10"/>
    <p:sldId id="269" r:id="rId11"/>
    <p:sldId id="270" r:id="rId12"/>
    <p:sldId id="266" r:id="rId13"/>
    <p:sldId id="265" r:id="rId14"/>
  </p:sldIdLst>
  <p:sldSz cx="9144000" cy="6858000" type="screen4x3"/>
  <p:notesSz cx="6718300" cy="9855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C7C7"/>
    <a:srgbClr val="F52F3D"/>
    <a:srgbClr val="DBB6DC"/>
    <a:srgbClr val="E30B1A"/>
    <a:srgbClr val="F75762"/>
    <a:srgbClr val="F15E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20" autoAdjust="0"/>
    <p:restoredTop sz="74472" autoAdjust="0"/>
  </p:normalViewPr>
  <p:slideViewPr>
    <p:cSldViewPr>
      <p:cViewPr varScale="1">
        <p:scale>
          <a:sx n="102" d="100"/>
          <a:sy n="102" d="100"/>
        </p:scale>
        <p:origin x="1182" y="96"/>
      </p:cViewPr>
      <p:guideLst>
        <p:guide orient="horz" pos="2160"/>
        <p:guide pos="2880"/>
      </p:guideLst>
    </p:cSldViewPr>
  </p:slideViewPr>
  <p:notesTextViewPr>
    <p:cViewPr>
      <p:scale>
        <a:sx n="75" d="100"/>
        <a:sy n="75" d="100"/>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9.4605214039535021E-2"/>
          <c:y val="0.10591526531067219"/>
          <c:w val="0.88625966025080194"/>
          <c:h val="0.7836249314989473"/>
        </c:manualLayout>
      </c:layout>
      <c:lineChart>
        <c:grouping val="percentStacked"/>
        <c:varyColors val="0"/>
        <c:ser>
          <c:idx val="2"/>
          <c:order val="0"/>
          <c:tx>
            <c:strRef>
              <c:f>Sheet1!$D$1</c:f>
              <c:strCache>
                <c:ptCount val="1"/>
                <c:pt idx="0">
                  <c:v>Column3</c:v>
                </c:pt>
              </c:strCache>
            </c:strRef>
          </c:tx>
          <c:marker>
            <c:symbol val="none"/>
          </c:marker>
          <c:cat>
            <c:numRef>
              <c:f>Sheet1!$D$2:$D$8</c:f>
              <c:numCache>
                <c:formatCode>General</c:formatCode>
                <c:ptCount val="7"/>
                <c:pt idx="0">
                  <c:v>0</c:v>
                </c:pt>
                <c:pt idx="1">
                  <c:v>1</c:v>
                </c:pt>
                <c:pt idx="2">
                  <c:v>2</c:v>
                </c:pt>
                <c:pt idx="3">
                  <c:v>3</c:v>
                </c:pt>
                <c:pt idx="4">
                  <c:v>4</c:v>
                </c:pt>
                <c:pt idx="5">
                  <c:v>5</c:v>
                </c:pt>
                <c:pt idx="6">
                  <c:v>6</c:v>
                </c:pt>
              </c:numCache>
            </c:numRef>
          </c:cat>
          <c:val>
            <c:numRef>
              <c:f>Sheet1!$E$2:$E$6</c:f>
              <c:numCache>
                <c:formatCode>General</c:formatCode>
                <c:ptCount val="5"/>
              </c:numCache>
            </c:numRef>
          </c:val>
          <c:smooth val="0"/>
          <c:extLst>
            <c:ext xmlns:c16="http://schemas.microsoft.com/office/drawing/2014/chart" uri="{C3380CC4-5D6E-409C-BE32-E72D297353CC}">
              <c16:uniqueId val="{00000000-A3FD-43A6-B8AD-6E76A86A2549}"/>
            </c:ext>
          </c:extLst>
        </c:ser>
        <c:dLbls>
          <c:showLegendKey val="0"/>
          <c:showVal val="0"/>
          <c:showCatName val="0"/>
          <c:showSerName val="0"/>
          <c:showPercent val="0"/>
          <c:showBubbleSize val="0"/>
        </c:dLbls>
        <c:smooth val="0"/>
        <c:axId val="129868160"/>
        <c:axId val="129870080"/>
      </c:lineChart>
      <c:catAx>
        <c:axId val="129868160"/>
        <c:scaling>
          <c:orientation val="minMax"/>
        </c:scaling>
        <c:delete val="0"/>
        <c:axPos val="b"/>
        <c:title>
          <c:tx>
            <c:rich>
              <a:bodyPr/>
              <a:lstStyle/>
              <a:p>
                <a:pPr>
                  <a:defRPr/>
                </a:pPr>
                <a:r>
                  <a:rPr lang="en-GB"/>
                  <a:t>Time (years)</a:t>
                </a:r>
              </a:p>
            </c:rich>
          </c:tx>
          <c:layout>
            <c:manualLayout>
              <c:xMode val="edge"/>
              <c:yMode val="edge"/>
              <c:x val="0.47095820830127083"/>
              <c:y val="0.94430388509128671"/>
            </c:manualLayout>
          </c:layout>
          <c:overlay val="0"/>
        </c:title>
        <c:numFmt formatCode="General" sourceLinked="1"/>
        <c:majorTickMark val="out"/>
        <c:minorTickMark val="none"/>
        <c:tickLblPos val="nextTo"/>
        <c:crossAx val="129870080"/>
        <c:crosses val="autoZero"/>
        <c:auto val="1"/>
        <c:lblAlgn val="ctr"/>
        <c:lblOffset val="50"/>
        <c:tickLblSkip val="1"/>
        <c:noMultiLvlLbl val="1"/>
      </c:catAx>
      <c:valAx>
        <c:axId val="129870080"/>
        <c:scaling>
          <c:orientation val="minMax"/>
        </c:scaling>
        <c:delete val="0"/>
        <c:axPos val="l"/>
        <c:majorGridlines>
          <c:spPr>
            <a:ln>
              <a:solidFill>
                <a:schemeClr val="accent5">
                  <a:lumMod val="50000"/>
                  <a:alpha val="25000"/>
                </a:schemeClr>
              </a:solidFill>
            </a:ln>
          </c:spPr>
        </c:majorGridlines>
        <c:title>
          <c:tx>
            <c:rich>
              <a:bodyPr rot="-5400000" vert="horz"/>
              <a:lstStyle/>
              <a:p>
                <a:pPr>
                  <a:defRPr/>
                </a:pPr>
                <a:r>
                  <a:rPr lang="en-GB" dirty="0" smtClean="0"/>
                  <a:t>Average Quality </a:t>
                </a:r>
                <a:r>
                  <a:rPr lang="en-GB" dirty="0"/>
                  <a:t>of</a:t>
                </a:r>
                <a:r>
                  <a:rPr lang="en-GB" baseline="0" dirty="0"/>
                  <a:t> life (%)</a:t>
                </a:r>
                <a:endParaRPr lang="en-GB" dirty="0"/>
              </a:p>
            </c:rich>
          </c:tx>
          <c:layout/>
          <c:overlay val="0"/>
        </c:title>
        <c:numFmt formatCode="0%" sourceLinked="1"/>
        <c:majorTickMark val="out"/>
        <c:minorTickMark val="none"/>
        <c:tickLblPos val="nextTo"/>
        <c:crossAx val="129868160"/>
        <c:crossesAt val="1"/>
        <c:crossBetween val="midCat"/>
      </c:valAx>
    </c:plotArea>
    <c:plotVisOnly val="1"/>
    <c:dispBlanksAs val="zero"/>
    <c:showDLblsOverMax val="0"/>
  </c:chart>
  <c:spPr>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9.2246113685042777E-2"/>
          <c:y val="6.6622526801045745E-2"/>
          <c:w val="0.88625966025080194"/>
          <c:h val="0.7836249314989473"/>
        </c:manualLayout>
      </c:layout>
      <c:lineChart>
        <c:grouping val="percentStacked"/>
        <c:varyColors val="0"/>
        <c:ser>
          <c:idx val="2"/>
          <c:order val="0"/>
          <c:tx>
            <c:strRef>
              <c:f>Sheet1!$D$1</c:f>
              <c:strCache>
                <c:ptCount val="1"/>
                <c:pt idx="0">
                  <c:v>Column3</c:v>
                </c:pt>
              </c:strCache>
            </c:strRef>
          </c:tx>
          <c:marker>
            <c:symbol val="none"/>
          </c:marker>
          <c:cat>
            <c:numRef>
              <c:f>Sheet1!$D$2:$D$8</c:f>
              <c:numCache>
                <c:formatCode>General</c:formatCode>
                <c:ptCount val="7"/>
                <c:pt idx="0">
                  <c:v>0</c:v>
                </c:pt>
                <c:pt idx="1">
                  <c:v>1</c:v>
                </c:pt>
                <c:pt idx="2">
                  <c:v>2</c:v>
                </c:pt>
                <c:pt idx="3">
                  <c:v>3</c:v>
                </c:pt>
                <c:pt idx="4">
                  <c:v>4</c:v>
                </c:pt>
                <c:pt idx="5">
                  <c:v>5</c:v>
                </c:pt>
                <c:pt idx="6">
                  <c:v>6</c:v>
                </c:pt>
              </c:numCache>
            </c:numRef>
          </c:cat>
          <c:val>
            <c:numRef>
              <c:f>Sheet1!$E$2:$E$6</c:f>
              <c:numCache>
                <c:formatCode>General</c:formatCode>
                <c:ptCount val="5"/>
              </c:numCache>
            </c:numRef>
          </c:val>
          <c:smooth val="0"/>
          <c:extLst>
            <c:ext xmlns:c16="http://schemas.microsoft.com/office/drawing/2014/chart" uri="{C3380CC4-5D6E-409C-BE32-E72D297353CC}">
              <c16:uniqueId val="{00000000-97E0-40AA-ABB2-CB8453C4F4BF}"/>
            </c:ext>
          </c:extLst>
        </c:ser>
        <c:dLbls>
          <c:showLegendKey val="0"/>
          <c:showVal val="0"/>
          <c:showCatName val="0"/>
          <c:showSerName val="0"/>
          <c:showPercent val="0"/>
          <c:showBubbleSize val="0"/>
        </c:dLbls>
        <c:smooth val="0"/>
        <c:axId val="129868160"/>
        <c:axId val="129870080"/>
      </c:lineChart>
      <c:catAx>
        <c:axId val="129868160"/>
        <c:scaling>
          <c:orientation val="minMax"/>
        </c:scaling>
        <c:delete val="0"/>
        <c:axPos val="b"/>
        <c:title>
          <c:tx>
            <c:rich>
              <a:bodyPr/>
              <a:lstStyle/>
              <a:p>
                <a:pPr>
                  <a:defRPr/>
                </a:pPr>
                <a:r>
                  <a:rPr lang="en-GB"/>
                  <a:t>Time (years)</a:t>
                </a:r>
              </a:p>
            </c:rich>
          </c:tx>
          <c:layout>
            <c:manualLayout>
              <c:xMode val="edge"/>
              <c:yMode val="edge"/>
              <c:x val="0.47095820830127083"/>
              <c:y val="0.94430388509128671"/>
            </c:manualLayout>
          </c:layout>
          <c:overlay val="0"/>
        </c:title>
        <c:numFmt formatCode="General" sourceLinked="1"/>
        <c:majorTickMark val="out"/>
        <c:minorTickMark val="none"/>
        <c:tickLblPos val="nextTo"/>
        <c:crossAx val="129870080"/>
        <c:crosses val="autoZero"/>
        <c:auto val="1"/>
        <c:lblAlgn val="ctr"/>
        <c:lblOffset val="50"/>
        <c:tickLblSkip val="1"/>
        <c:noMultiLvlLbl val="1"/>
      </c:catAx>
      <c:valAx>
        <c:axId val="129870080"/>
        <c:scaling>
          <c:orientation val="minMax"/>
        </c:scaling>
        <c:delete val="0"/>
        <c:axPos val="l"/>
        <c:majorGridlines>
          <c:spPr>
            <a:ln>
              <a:solidFill>
                <a:schemeClr val="accent5">
                  <a:lumMod val="50000"/>
                  <a:alpha val="25000"/>
                </a:schemeClr>
              </a:solidFill>
            </a:ln>
          </c:spPr>
        </c:majorGridlines>
        <c:title>
          <c:tx>
            <c:rich>
              <a:bodyPr rot="-5400000" vert="horz"/>
              <a:lstStyle/>
              <a:p>
                <a:pPr>
                  <a:defRPr/>
                </a:pPr>
                <a:r>
                  <a:rPr lang="en-GB" dirty="0" smtClean="0"/>
                  <a:t>Average Quality </a:t>
                </a:r>
                <a:r>
                  <a:rPr lang="en-GB" dirty="0"/>
                  <a:t>of</a:t>
                </a:r>
                <a:r>
                  <a:rPr lang="en-GB" baseline="0" dirty="0"/>
                  <a:t> life (%)</a:t>
                </a:r>
                <a:endParaRPr lang="en-GB" dirty="0"/>
              </a:p>
            </c:rich>
          </c:tx>
          <c:layout/>
          <c:overlay val="0"/>
        </c:title>
        <c:numFmt formatCode="0%" sourceLinked="1"/>
        <c:majorTickMark val="out"/>
        <c:minorTickMark val="none"/>
        <c:tickLblPos val="nextTo"/>
        <c:crossAx val="129868160"/>
        <c:crossesAt val="1"/>
        <c:crossBetween val="midCat"/>
      </c:valAx>
    </c:plotArea>
    <c:plotVisOnly val="1"/>
    <c:dispBlanksAs val="zero"/>
    <c:showDLblsOverMax val="0"/>
  </c:chart>
  <c:spPr>
    <a:ln>
      <a:noFill/>
    </a:ln>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1"/>
    </mc:Choice>
    <mc:Fallback>
      <c:style val="1"/>
    </mc:Fallback>
  </mc:AlternateContent>
  <c:chart>
    <c:autoTitleDeleted val="1"/>
    <c:plotArea>
      <c:layout>
        <c:manualLayout>
          <c:layoutTarget val="inner"/>
          <c:xMode val="edge"/>
          <c:yMode val="edge"/>
          <c:x val="9.8738214961822696E-2"/>
          <c:y val="0.10591526531067219"/>
          <c:w val="0.88193151088747535"/>
          <c:h val="0.7836249314989473"/>
        </c:manualLayout>
      </c:layout>
      <c:lineChart>
        <c:grouping val="percentStacked"/>
        <c:varyColors val="0"/>
        <c:ser>
          <c:idx val="2"/>
          <c:order val="0"/>
          <c:tx>
            <c:strRef>
              <c:f>Sheet1!$D$1</c:f>
              <c:strCache>
                <c:ptCount val="1"/>
                <c:pt idx="0">
                  <c:v>Column3</c:v>
                </c:pt>
              </c:strCache>
            </c:strRef>
          </c:tx>
          <c:marker>
            <c:symbol val="none"/>
          </c:marker>
          <c:cat>
            <c:numRef>
              <c:f>Sheet1!$D$2:$D$8</c:f>
              <c:numCache>
                <c:formatCode>General</c:formatCode>
                <c:ptCount val="7"/>
                <c:pt idx="0">
                  <c:v>0</c:v>
                </c:pt>
                <c:pt idx="1">
                  <c:v>1</c:v>
                </c:pt>
                <c:pt idx="2">
                  <c:v>2</c:v>
                </c:pt>
                <c:pt idx="3">
                  <c:v>3</c:v>
                </c:pt>
                <c:pt idx="4">
                  <c:v>4</c:v>
                </c:pt>
                <c:pt idx="5">
                  <c:v>5</c:v>
                </c:pt>
                <c:pt idx="6">
                  <c:v>6</c:v>
                </c:pt>
              </c:numCache>
            </c:numRef>
          </c:cat>
          <c:val>
            <c:numRef>
              <c:f>Sheet1!$E$2:$E$6</c:f>
              <c:numCache>
                <c:formatCode>General</c:formatCode>
                <c:ptCount val="5"/>
              </c:numCache>
            </c:numRef>
          </c:val>
          <c:smooth val="0"/>
          <c:extLst>
            <c:ext xmlns:c16="http://schemas.microsoft.com/office/drawing/2014/chart" uri="{C3380CC4-5D6E-409C-BE32-E72D297353CC}">
              <c16:uniqueId val="{00000000-EA22-43CB-AD1C-3A13E8DE4814}"/>
            </c:ext>
          </c:extLst>
        </c:ser>
        <c:dLbls>
          <c:showLegendKey val="0"/>
          <c:showVal val="0"/>
          <c:showCatName val="0"/>
          <c:showSerName val="0"/>
          <c:showPercent val="0"/>
          <c:showBubbleSize val="0"/>
        </c:dLbls>
        <c:smooth val="0"/>
        <c:axId val="129868160"/>
        <c:axId val="129870080"/>
      </c:lineChart>
      <c:catAx>
        <c:axId val="129868160"/>
        <c:scaling>
          <c:orientation val="minMax"/>
        </c:scaling>
        <c:delete val="0"/>
        <c:axPos val="b"/>
        <c:title>
          <c:tx>
            <c:rich>
              <a:bodyPr/>
              <a:lstStyle/>
              <a:p>
                <a:pPr>
                  <a:defRPr/>
                </a:pPr>
                <a:r>
                  <a:rPr lang="en-GB"/>
                  <a:t>Time (years)</a:t>
                </a:r>
              </a:p>
            </c:rich>
          </c:tx>
          <c:layout>
            <c:manualLayout>
              <c:xMode val="edge"/>
              <c:yMode val="edge"/>
              <c:x val="0.47095820830127083"/>
              <c:y val="0.94430388509128671"/>
            </c:manualLayout>
          </c:layout>
          <c:overlay val="0"/>
        </c:title>
        <c:numFmt formatCode="General" sourceLinked="1"/>
        <c:majorTickMark val="out"/>
        <c:minorTickMark val="none"/>
        <c:tickLblPos val="nextTo"/>
        <c:crossAx val="129870080"/>
        <c:crosses val="autoZero"/>
        <c:auto val="1"/>
        <c:lblAlgn val="ctr"/>
        <c:lblOffset val="50"/>
        <c:tickLblSkip val="1"/>
        <c:noMultiLvlLbl val="1"/>
      </c:catAx>
      <c:valAx>
        <c:axId val="129870080"/>
        <c:scaling>
          <c:orientation val="minMax"/>
        </c:scaling>
        <c:delete val="0"/>
        <c:axPos val="l"/>
        <c:majorGridlines>
          <c:spPr>
            <a:ln>
              <a:solidFill>
                <a:schemeClr val="accent5">
                  <a:lumMod val="50000"/>
                  <a:alpha val="25000"/>
                </a:schemeClr>
              </a:solidFill>
            </a:ln>
          </c:spPr>
        </c:majorGridlines>
        <c:title>
          <c:tx>
            <c:rich>
              <a:bodyPr rot="-5400000" vert="horz"/>
              <a:lstStyle/>
              <a:p>
                <a:pPr>
                  <a:defRPr/>
                </a:pPr>
                <a:r>
                  <a:rPr lang="en-GB" dirty="0" smtClean="0"/>
                  <a:t>Average Quality </a:t>
                </a:r>
                <a:r>
                  <a:rPr lang="en-GB" dirty="0"/>
                  <a:t>of</a:t>
                </a:r>
                <a:r>
                  <a:rPr lang="en-GB" baseline="0" dirty="0"/>
                  <a:t> life (%)</a:t>
                </a:r>
                <a:endParaRPr lang="en-GB" dirty="0"/>
              </a:p>
            </c:rich>
          </c:tx>
          <c:layout/>
          <c:overlay val="0"/>
        </c:title>
        <c:numFmt formatCode="0%" sourceLinked="1"/>
        <c:majorTickMark val="out"/>
        <c:minorTickMark val="none"/>
        <c:tickLblPos val="nextTo"/>
        <c:crossAx val="129868160"/>
        <c:crossesAt val="1"/>
        <c:crossBetween val="midCat"/>
      </c:valAx>
    </c:plotArea>
    <c:plotVisOnly val="1"/>
    <c:dispBlanksAs val="zero"/>
    <c:showDLblsOverMax val="0"/>
  </c:chart>
  <c:spPr>
    <a:ln>
      <a:noFill/>
    </a:ln>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1263" cy="49276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05482" y="0"/>
            <a:ext cx="2911263" cy="492760"/>
          </a:xfrm>
          <a:prstGeom prst="rect">
            <a:avLst/>
          </a:prstGeom>
        </p:spPr>
        <p:txBody>
          <a:bodyPr vert="horz" lIns="91440" tIns="45720" rIns="91440" bIns="45720" rtlCol="0"/>
          <a:lstStyle>
            <a:lvl1pPr algn="r">
              <a:defRPr sz="1200"/>
            </a:lvl1pPr>
          </a:lstStyle>
          <a:p>
            <a:fld id="{75015FF6-460D-419F-838B-50DDAF729531}" type="datetimeFigureOut">
              <a:rPr lang="en-GB" smtClean="0"/>
              <a:t>03/10/2017</a:t>
            </a:fld>
            <a:endParaRPr lang="en-GB"/>
          </a:p>
        </p:txBody>
      </p:sp>
      <p:sp>
        <p:nvSpPr>
          <p:cNvPr id="4" name="Slide Image Placeholder 3"/>
          <p:cNvSpPr>
            <a:spLocks noGrp="1" noRot="1" noChangeAspect="1"/>
          </p:cNvSpPr>
          <p:nvPr>
            <p:ph type="sldImg" idx="2"/>
          </p:nvPr>
        </p:nvSpPr>
        <p:spPr>
          <a:xfrm>
            <a:off x="895350" y="739775"/>
            <a:ext cx="4927600" cy="36957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1830" y="4681220"/>
            <a:ext cx="5374640" cy="443484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360730"/>
            <a:ext cx="2911263" cy="49276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05482" y="9360730"/>
            <a:ext cx="2911263" cy="492760"/>
          </a:xfrm>
          <a:prstGeom prst="rect">
            <a:avLst/>
          </a:prstGeom>
        </p:spPr>
        <p:txBody>
          <a:bodyPr vert="horz" lIns="91440" tIns="45720" rIns="91440" bIns="45720" rtlCol="0" anchor="b"/>
          <a:lstStyle>
            <a:lvl1pPr algn="r">
              <a:defRPr sz="1200"/>
            </a:lvl1pPr>
          </a:lstStyle>
          <a:p>
            <a:fld id="{A01133C2-CBA2-4090-9017-4696FD175A47}" type="slidenum">
              <a:rPr lang="en-GB" smtClean="0"/>
              <a:t>‹#›</a:t>
            </a:fld>
            <a:endParaRPr lang="en-GB"/>
          </a:p>
        </p:txBody>
      </p:sp>
    </p:spTree>
    <p:extLst>
      <p:ext uri="{BB962C8B-B14F-4D97-AF65-F5344CB8AC3E}">
        <p14:creationId xmlns:p14="http://schemas.microsoft.com/office/powerpoint/2010/main" val="16800339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Go fund </a:t>
            </a:r>
            <a:r>
              <a:rPr lang="en-GB" smtClean="0"/>
              <a:t>me:</a:t>
            </a:r>
            <a:r>
              <a:rPr lang="en-GB" baseline="0" smtClean="0"/>
              <a:t> </a:t>
            </a:r>
            <a:r>
              <a:rPr lang="en-GB" smtClean="0"/>
              <a:t>Choosing </a:t>
            </a:r>
            <a:r>
              <a:rPr lang="en-GB" dirty="0" smtClean="0"/>
              <a:t>which</a:t>
            </a:r>
            <a:r>
              <a:rPr lang="en-GB" baseline="0" dirty="0" smtClean="0"/>
              <a:t> medicine to invest in.</a:t>
            </a:r>
            <a:endParaRPr lang="en-GB" dirty="0" smtClean="0"/>
          </a:p>
          <a:p>
            <a:endParaRPr lang="en-GB" dirty="0" smtClean="0"/>
          </a:p>
          <a:p>
            <a:r>
              <a:rPr lang="en-GB" dirty="0" smtClean="0"/>
              <a:t>The aim of this workshop is to get</a:t>
            </a:r>
            <a:r>
              <a:rPr lang="en-GB" baseline="0" dirty="0" smtClean="0"/>
              <a:t> you thinking about how decisions are made about new drugs, and who chooses which drugs are available on the NHS.</a:t>
            </a:r>
            <a:endParaRPr lang="en-GB" dirty="0"/>
          </a:p>
        </p:txBody>
      </p:sp>
      <p:sp>
        <p:nvSpPr>
          <p:cNvPr id="4" name="Slide Number Placeholder 3"/>
          <p:cNvSpPr>
            <a:spLocks noGrp="1"/>
          </p:cNvSpPr>
          <p:nvPr>
            <p:ph type="sldNum" sz="quarter" idx="10"/>
          </p:nvPr>
        </p:nvSpPr>
        <p:spPr/>
        <p:txBody>
          <a:bodyPr/>
          <a:lstStyle/>
          <a:p>
            <a:fld id="{A01133C2-CBA2-4090-9017-4696FD175A47}" type="slidenum">
              <a:rPr lang="en-GB" smtClean="0"/>
              <a:t>1</a:t>
            </a:fld>
            <a:endParaRPr lang="en-GB"/>
          </a:p>
        </p:txBody>
      </p:sp>
    </p:spTree>
    <p:extLst>
      <p:ext uri="{BB962C8B-B14F-4D97-AF65-F5344CB8AC3E}">
        <p14:creationId xmlns:p14="http://schemas.microsoft.com/office/powerpoint/2010/main" val="14349365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Notes</a:t>
            </a:r>
            <a:r>
              <a:rPr lang="en-GB" baseline="0" dirty="0" smtClean="0"/>
              <a:t> to presenter</a:t>
            </a:r>
            <a:r>
              <a:rPr lang="en-GB" baseline="0" dirty="0" smtClean="0">
                <a:sym typeface="Wingdings" panose="05000000000000000000" pitchFamily="2" charset="2"/>
              </a:rPr>
              <a:t>:  (suggested language)</a:t>
            </a:r>
            <a:endParaRPr lang="en-GB" baseline="0" dirty="0" smtClean="0"/>
          </a:p>
          <a:p>
            <a:r>
              <a:rPr lang="en-GB" dirty="0" smtClean="0"/>
              <a:t>Clinical trials are just a part of the jigsaw. It</a:t>
            </a:r>
            <a:r>
              <a:rPr lang="en-GB" baseline="0" dirty="0" smtClean="0"/>
              <a:t> takes more than just a successful trial to get a medicine to market.</a:t>
            </a:r>
          </a:p>
          <a:p>
            <a:endParaRPr lang="en-GB" baseline="0" dirty="0" smtClean="0"/>
          </a:p>
          <a:p>
            <a:r>
              <a:rPr lang="en-GB" baseline="0" dirty="0" smtClean="0"/>
              <a:t>Have you ever wondered who chooses which medicines are available to us in the UK? It is a very complicated process and the implications can be very serious if a bad decision is made.</a:t>
            </a:r>
          </a:p>
          <a:p>
            <a:endParaRPr lang="en-GB" baseline="0" dirty="0" smtClean="0"/>
          </a:p>
          <a:p>
            <a:r>
              <a:rPr lang="en-GB" baseline="0" dirty="0" smtClean="0"/>
              <a:t>Give the example of the meningitis B vaccine being too expensive as all babies would need multiple injections, so NICE turned down initially. It is now offered to babies under 12 months, but parents have been petitioning to have it made available to all children (under 11). A 2 year old recently died from men B because she hadn’t been offered the vaccine.</a:t>
            </a:r>
            <a:endParaRPr lang="en-GB" dirty="0"/>
          </a:p>
        </p:txBody>
      </p:sp>
      <p:sp>
        <p:nvSpPr>
          <p:cNvPr id="4" name="Slide Number Placeholder 3"/>
          <p:cNvSpPr>
            <a:spLocks noGrp="1"/>
          </p:cNvSpPr>
          <p:nvPr>
            <p:ph type="sldNum" sz="quarter" idx="10"/>
          </p:nvPr>
        </p:nvSpPr>
        <p:spPr/>
        <p:txBody>
          <a:bodyPr/>
          <a:lstStyle/>
          <a:p>
            <a:fld id="{A01133C2-CBA2-4090-9017-4696FD175A47}" type="slidenum">
              <a:rPr lang="en-GB" smtClean="0"/>
              <a:t>3</a:t>
            </a:fld>
            <a:endParaRPr lang="en-GB"/>
          </a:p>
        </p:txBody>
      </p:sp>
    </p:spTree>
    <p:extLst>
      <p:ext uri="{BB962C8B-B14F-4D97-AF65-F5344CB8AC3E}">
        <p14:creationId xmlns:p14="http://schemas.microsoft.com/office/powerpoint/2010/main" val="11643072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Here are</a:t>
            </a:r>
            <a:r>
              <a:rPr lang="en-GB" baseline="0" dirty="0" smtClean="0"/>
              <a:t> just some of the things that NICE will take into consideration when they are approached by a pharmaceutical company with a new drug.</a:t>
            </a:r>
          </a:p>
          <a:p>
            <a:endParaRPr lang="en-GB" baseline="0" dirty="0" smtClean="0"/>
          </a:p>
          <a:p>
            <a:pPr marL="171450" indent="-171450">
              <a:buFont typeface="Arial" panose="020B0604020202020204" pitchFamily="34" charset="0"/>
              <a:buChar char="•"/>
            </a:pPr>
            <a:r>
              <a:rPr lang="en-GB" baseline="0" dirty="0" smtClean="0"/>
              <a:t>They will compare the drug to what is already available.</a:t>
            </a:r>
          </a:p>
          <a:p>
            <a:pPr marL="171450" indent="-171450">
              <a:buFont typeface="Arial" panose="020B0604020202020204" pitchFamily="34" charset="0"/>
              <a:buChar char="•"/>
            </a:pPr>
            <a:r>
              <a:rPr lang="en-GB" baseline="0" dirty="0" smtClean="0"/>
              <a:t>Is the drug curative (cures), preventative (prevents) or palliative (means it eases the symptoms but does not cure)?</a:t>
            </a:r>
          </a:p>
          <a:p>
            <a:pPr marL="171450" indent="-171450">
              <a:buFont typeface="Arial" panose="020B0604020202020204" pitchFamily="34" charset="0"/>
              <a:buChar char="•"/>
            </a:pPr>
            <a:r>
              <a:rPr lang="en-GB" baseline="0" dirty="0" smtClean="0"/>
              <a:t>A drug may have lots of common side effects but if it really helps a patient cope with a disease then it may be worth it.</a:t>
            </a:r>
          </a:p>
          <a:p>
            <a:pPr marL="171450" indent="-171450">
              <a:buFont typeface="Arial" panose="020B0604020202020204" pitchFamily="34" charset="0"/>
              <a:buChar char="•"/>
            </a:pPr>
            <a:r>
              <a:rPr lang="en-GB" baseline="0" dirty="0" smtClean="0"/>
              <a:t>Is it for a rare disease with a very small patient population, or could it help millions of people?</a:t>
            </a:r>
          </a:p>
          <a:p>
            <a:pPr marL="171450" indent="-171450">
              <a:buFont typeface="Arial" panose="020B0604020202020204" pitchFamily="34" charset="0"/>
              <a:buChar char="•"/>
            </a:pPr>
            <a:r>
              <a:rPr lang="en-GB" baseline="0" dirty="0" smtClean="0"/>
              <a:t>How expensive is the drug to prescribe?</a:t>
            </a:r>
          </a:p>
          <a:p>
            <a:pPr marL="171450" indent="-171450">
              <a:buFont typeface="Arial" panose="020B0604020202020204" pitchFamily="34" charset="0"/>
              <a:buChar char="•"/>
            </a:pPr>
            <a:r>
              <a:rPr lang="en-GB" baseline="0" dirty="0" smtClean="0"/>
              <a:t>How much money could it save the economy? e.g. If a drug makes patients well enough to be discharged from hospital, it is saving the NHS money in this way.</a:t>
            </a:r>
          </a:p>
          <a:p>
            <a:pPr marL="171450" indent="-171450">
              <a:buFont typeface="Arial" panose="020B0604020202020204" pitchFamily="34" charset="0"/>
              <a:buChar char="•"/>
            </a:pPr>
            <a:endParaRPr lang="en-GB" baseline="0" dirty="0" smtClean="0"/>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A01133C2-CBA2-4090-9017-4696FD175A47}" type="slidenum">
              <a:rPr lang="en-GB" smtClean="0"/>
              <a:t>4</a:t>
            </a:fld>
            <a:endParaRPr lang="en-GB"/>
          </a:p>
        </p:txBody>
      </p:sp>
    </p:spTree>
    <p:extLst>
      <p:ext uri="{BB962C8B-B14F-4D97-AF65-F5344CB8AC3E}">
        <p14:creationId xmlns:p14="http://schemas.microsoft.com/office/powerpoint/2010/main" val="6385891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Quality</a:t>
            </a:r>
            <a:r>
              <a:rPr lang="en-GB" baseline="0" dirty="0" smtClean="0"/>
              <a:t> of life is a measure of how able you are to live a happy, fulfilled life. Things that might lower your quality of life include not being able to play sports, suffering from severe pain, having to use a wheelchair.</a:t>
            </a:r>
          </a:p>
          <a:p>
            <a:endParaRPr lang="en-GB" baseline="0" dirty="0" smtClean="0"/>
          </a:p>
          <a:p>
            <a:r>
              <a:rPr lang="en-GB" baseline="0" dirty="0" smtClean="0"/>
              <a:t>This graph represents the quality of life that a patient might have over 4 years. The green line represents their quality of life while taking the current/standard drug – consistently 50%, which isn’t great. This might be a drug that is keeping them alive, but they are still not fully healthy. Or it may be that there is no drug currently available for their disease, and 50% is the quality of life that they have while they are ill.</a:t>
            </a:r>
          </a:p>
          <a:p>
            <a:endParaRPr lang="en-GB" baseline="0" dirty="0" smtClean="0"/>
          </a:p>
          <a:p>
            <a:r>
              <a:rPr lang="en-GB" dirty="0" smtClean="0"/>
              <a:t>The orange</a:t>
            </a:r>
            <a:r>
              <a:rPr lang="en-GB" baseline="0" dirty="0" smtClean="0"/>
              <a:t> line represents their quality of life while on a new drug. As you can see, they have a full quality life for the first 3 years after starting the treatment. Their quality of life then begins to decrease, reaching 50% by year 4. This could be due to a developed immunity to the drug, or long term side effects kicking in, etc.</a:t>
            </a:r>
          </a:p>
          <a:p>
            <a:endParaRPr lang="en-GB" baseline="0" dirty="0" smtClean="0"/>
          </a:p>
          <a:p>
            <a:r>
              <a:rPr lang="en-GB" baseline="0" dirty="0" smtClean="0"/>
              <a:t>We are interested in the difference between the new drug and what was available before. We can find this out by calculating the area between the orange and the green graphs – this difference is called the “change from baseline”</a:t>
            </a:r>
          </a:p>
          <a:p>
            <a:endParaRPr lang="en-GB" baseline="0" dirty="0" smtClean="0"/>
          </a:p>
          <a:p>
            <a:r>
              <a:rPr lang="en-GB" baseline="0" dirty="0" smtClean="0"/>
              <a:t>*CLICK TO SHOW BLOCKS OF AREA UNDER GRAPH*</a:t>
            </a:r>
            <a:endParaRPr lang="en-GB" dirty="0" smtClean="0"/>
          </a:p>
        </p:txBody>
      </p:sp>
      <p:sp>
        <p:nvSpPr>
          <p:cNvPr id="4" name="Slide Number Placeholder 3"/>
          <p:cNvSpPr>
            <a:spLocks noGrp="1"/>
          </p:cNvSpPr>
          <p:nvPr>
            <p:ph type="sldNum" sz="quarter" idx="10"/>
          </p:nvPr>
        </p:nvSpPr>
        <p:spPr/>
        <p:txBody>
          <a:bodyPr/>
          <a:lstStyle/>
          <a:p>
            <a:fld id="{A01133C2-CBA2-4090-9017-4696FD175A47}" type="slidenum">
              <a:rPr lang="en-GB" smtClean="0"/>
              <a:t>5</a:t>
            </a:fld>
            <a:endParaRPr lang="en-GB"/>
          </a:p>
        </p:txBody>
      </p:sp>
    </p:spTree>
    <p:extLst>
      <p:ext uri="{BB962C8B-B14F-4D97-AF65-F5344CB8AC3E}">
        <p14:creationId xmlns:p14="http://schemas.microsoft.com/office/powerpoint/2010/main" val="1635923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smtClean="0"/>
              <a:t>You are</a:t>
            </a:r>
            <a:r>
              <a:rPr lang="en-GB" sz="1200" baseline="0" dirty="0" smtClean="0"/>
              <a:t> going to act as NICE, the public body who make decisions about which drugs to fund.</a:t>
            </a:r>
          </a:p>
          <a:p>
            <a:r>
              <a:rPr lang="en-GB" sz="1200" baseline="0" dirty="0" smtClean="0"/>
              <a:t>We have 3 new medicines that could be made available on the NHS, but only one can be funded. Your task is to decide which drug is most worthy of funding.</a:t>
            </a:r>
          </a:p>
          <a:p>
            <a:endParaRPr lang="en-GB" sz="1200" baseline="0" dirty="0" smtClean="0"/>
          </a:p>
          <a:p>
            <a:r>
              <a:rPr lang="en-GB" sz="1200" baseline="0" dirty="0" smtClean="0"/>
              <a:t>*INFO SHEETS TO BE HANDED OUT*</a:t>
            </a:r>
          </a:p>
          <a:p>
            <a:endParaRPr lang="en-GB" sz="1200" baseline="0" dirty="0" smtClean="0"/>
          </a:p>
          <a:p>
            <a:r>
              <a:rPr lang="en-GB" sz="1200" baseline="0" dirty="0" smtClean="0"/>
              <a:t>You will be given an information sheet for each drug. Read each one carefully, and ask one of us if there’s something you don’t understand. As you’re reading, start to think about the pros and cons of each drug. You can discuss with the other people on your table – doesn’t have to be silent reading.</a:t>
            </a:r>
          </a:p>
          <a:p>
            <a:r>
              <a:rPr lang="en-GB" sz="1200" dirty="0" smtClean="0"/>
              <a:t>In</a:t>
            </a:r>
            <a:r>
              <a:rPr lang="en-GB" sz="1200" baseline="0" dirty="0" smtClean="0"/>
              <a:t> 5-10 minutes you will have to answer some questions relating to the information you’ve read. Work together to fill in the answers, and again, ask us if you get stuck.</a:t>
            </a:r>
          </a:p>
          <a:p>
            <a:endParaRPr lang="en-GB" sz="1200" baseline="0" dirty="0" smtClean="0"/>
          </a:p>
          <a:p>
            <a:r>
              <a:rPr lang="en-GB" sz="1200" baseline="0" dirty="0" smtClean="0"/>
              <a:t>You can then use your answers to help you decide which of the three drugs to invest in. There are many factors to consider, and there is no “right answer” to this, so you may disagree with the person next to you. Listen to each other's opinions and remember to factor in all the information on the sheets, not just the answers to the questions.</a:t>
            </a:r>
          </a:p>
          <a:p>
            <a:endParaRPr lang="en-GB" sz="1200" baseline="0" dirty="0" smtClean="0"/>
          </a:p>
          <a:p>
            <a:r>
              <a:rPr lang="en-GB" sz="1200" baseline="0" dirty="0" smtClean="0"/>
              <a:t>At the end of the workshop we’ll be asking each group which drug they’ve chosen &amp; why, so decide who will speak for the group. We’ll give you paper to summarise why you’ve chosen that drug – could do a spider diagram or bullet points.</a:t>
            </a:r>
            <a:endParaRPr lang="en-GB" sz="1200" dirty="0"/>
          </a:p>
        </p:txBody>
      </p:sp>
      <p:sp>
        <p:nvSpPr>
          <p:cNvPr id="4" name="Slide Number Placeholder 3"/>
          <p:cNvSpPr>
            <a:spLocks noGrp="1"/>
          </p:cNvSpPr>
          <p:nvPr>
            <p:ph type="sldNum" sz="quarter" idx="10"/>
          </p:nvPr>
        </p:nvSpPr>
        <p:spPr/>
        <p:txBody>
          <a:bodyPr/>
          <a:lstStyle/>
          <a:p>
            <a:fld id="{A01133C2-CBA2-4090-9017-4696FD175A47}" type="slidenum">
              <a:rPr lang="en-GB" smtClean="0"/>
              <a:t>6</a:t>
            </a:fld>
            <a:endParaRPr lang="en-GB"/>
          </a:p>
        </p:txBody>
      </p:sp>
    </p:spTree>
    <p:extLst>
      <p:ext uri="{BB962C8B-B14F-4D97-AF65-F5344CB8AC3E}">
        <p14:creationId xmlns:p14="http://schemas.microsoft.com/office/powerpoint/2010/main" val="910417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Emphasis</a:t>
            </a:r>
            <a:r>
              <a:rPr lang="en-GB" baseline="0" dirty="0" smtClean="0"/>
              <a:t>e that there is side effect info, other drug info and administration on the sheet which needs to be weighed up in addition to the answers of these questions.</a:t>
            </a:r>
          </a:p>
          <a:p>
            <a:endParaRPr lang="en-GB" baseline="0" dirty="0" smtClean="0"/>
          </a:p>
          <a:p>
            <a:r>
              <a:rPr lang="en-GB" baseline="0" dirty="0" smtClean="0"/>
              <a:t>Note to presenter:</a:t>
            </a:r>
          </a:p>
          <a:p>
            <a:r>
              <a:rPr lang="en-GB" baseline="0" dirty="0" smtClean="0"/>
              <a:t>Leave this slide up while students discuss.</a:t>
            </a:r>
            <a:endParaRPr lang="en-GB" dirty="0"/>
          </a:p>
        </p:txBody>
      </p:sp>
      <p:sp>
        <p:nvSpPr>
          <p:cNvPr id="4" name="Slide Number Placeholder 3"/>
          <p:cNvSpPr>
            <a:spLocks noGrp="1"/>
          </p:cNvSpPr>
          <p:nvPr>
            <p:ph type="sldNum" sz="quarter" idx="10"/>
          </p:nvPr>
        </p:nvSpPr>
        <p:spPr/>
        <p:txBody>
          <a:bodyPr/>
          <a:lstStyle/>
          <a:p>
            <a:fld id="{A01133C2-CBA2-4090-9017-4696FD175A47}" type="slidenum">
              <a:rPr lang="en-GB" smtClean="0"/>
              <a:t>7</a:t>
            </a:fld>
            <a:endParaRPr lang="en-GB"/>
          </a:p>
        </p:txBody>
      </p:sp>
    </p:spTree>
    <p:extLst>
      <p:ext uri="{BB962C8B-B14F-4D97-AF65-F5344CB8AC3E}">
        <p14:creationId xmlns:p14="http://schemas.microsoft.com/office/powerpoint/2010/main" val="18685790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smtClean="0"/>
              <a:t>You are</a:t>
            </a:r>
            <a:r>
              <a:rPr lang="en-GB" sz="1200" baseline="0" dirty="0" smtClean="0"/>
              <a:t> going to act as NICE, the public body who make decisions about which drugs to fund.</a:t>
            </a:r>
          </a:p>
          <a:p>
            <a:r>
              <a:rPr lang="en-GB" sz="1200" baseline="0" dirty="0" smtClean="0"/>
              <a:t>We have 3 new medicines that could be made available on the NHS, but only one can be funded. Your task is to decide which drug is most worthy of funding.</a:t>
            </a:r>
          </a:p>
          <a:p>
            <a:endParaRPr lang="en-GB" sz="1200" baseline="0" dirty="0" smtClean="0"/>
          </a:p>
          <a:p>
            <a:r>
              <a:rPr lang="en-GB" sz="1200" baseline="0" dirty="0" smtClean="0"/>
              <a:t>*INFO SHEETS TO BE HANDED OUT*</a:t>
            </a:r>
          </a:p>
          <a:p>
            <a:endParaRPr lang="en-GB" sz="1200" baseline="0" dirty="0" smtClean="0"/>
          </a:p>
          <a:p>
            <a:r>
              <a:rPr lang="en-GB" sz="1200" baseline="0" dirty="0" smtClean="0"/>
              <a:t>You will be given an information sheet for each drug. Read each one carefully, and ask one of us if there’s something you don’t understand. As you’re reading, start to think about the pros and cons of each drug. You can discuss with the other people on your table – doesn’t have to be silent reading.</a:t>
            </a:r>
          </a:p>
          <a:p>
            <a:r>
              <a:rPr lang="en-GB" sz="1200" dirty="0" smtClean="0"/>
              <a:t>In</a:t>
            </a:r>
            <a:r>
              <a:rPr lang="en-GB" sz="1200" baseline="0" dirty="0" smtClean="0"/>
              <a:t> 5-10 minutes you will have to answer some questions relating to the information you’ve read. Work together to fill in the answers, and again, ask us if you get stuck.</a:t>
            </a:r>
          </a:p>
          <a:p>
            <a:endParaRPr lang="en-GB" sz="1200" baseline="0" dirty="0" smtClean="0"/>
          </a:p>
          <a:p>
            <a:r>
              <a:rPr lang="en-GB" sz="1200" baseline="0" dirty="0" smtClean="0"/>
              <a:t>You can then use your answers to help you decide which of the three drugs to invest in. There are many factors to consider, and there is no “right answer” to this, so you may disagree with the person next to you. Listen to each other's opinions and remember to factor in all the information on the sheets, not just the answers to the questions.</a:t>
            </a:r>
          </a:p>
          <a:p>
            <a:endParaRPr lang="en-GB" sz="1200" baseline="0" dirty="0" smtClean="0"/>
          </a:p>
          <a:p>
            <a:r>
              <a:rPr lang="en-GB" sz="1200" baseline="0" dirty="0" smtClean="0"/>
              <a:t>At the end of the workshop we’ll be asking each group which drug they’ve chosen &amp; why, so decide who will speak for the group. We’ll give you paper to summarise why you’ve chosen that drug – could do a spider diagram or bullet points.</a:t>
            </a:r>
            <a:endParaRPr lang="en-GB" sz="1200" dirty="0"/>
          </a:p>
        </p:txBody>
      </p:sp>
      <p:sp>
        <p:nvSpPr>
          <p:cNvPr id="4" name="Slide Number Placeholder 3"/>
          <p:cNvSpPr>
            <a:spLocks noGrp="1"/>
          </p:cNvSpPr>
          <p:nvPr>
            <p:ph type="sldNum" sz="quarter" idx="10"/>
          </p:nvPr>
        </p:nvSpPr>
        <p:spPr/>
        <p:txBody>
          <a:bodyPr/>
          <a:lstStyle/>
          <a:p>
            <a:fld id="{A01133C2-CBA2-4090-9017-4696FD175A47}" type="slidenum">
              <a:rPr lang="en-GB" smtClean="0"/>
              <a:t>8</a:t>
            </a:fld>
            <a:endParaRPr lang="en-GB"/>
          </a:p>
        </p:txBody>
      </p:sp>
    </p:spTree>
    <p:extLst>
      <p:ext uri="{BB962C8B-B14F-4D97-AF65-F5344CB8AC3E}">
        <p14:creationId xmlns:p14="http://schemas.microsoft.com/office/powerpoint/2010/main" val="508337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Here</a:t>
            </a:r>
            <a:r>
              <a:rPr lang="en-GB" baseline="0" dirty="0" smtClean="0"/>
              <a:t> are some of the pros and cons </a:t>
            </a:r>
            <a:r>
              <a:rPr lang="en-GB" i="1" baseline="0" dirty="0" smtClean="0"/>
              <a:t>we </a:t>
            </a:r>
            <a:r>
              <a:rPr lang="en-GB" i="0" baseline="0" dirty="0" smtClean="0"/>
              <a:t>found for each drug.</a:t>
            </a:r>
          </a:p>
          <a:p>
            <a:endParaRPr lang="en-GB" i="0" baseline="0" dirty="0" smtClean="0"/>
          </a:p>
          <a:p>
            <a:r>
              <a:rPr lang="en-GB" i="0" baseline="0" dirty="0" smtClean="0"/>
              <a:t>As you can see, there are benefits and downfalls to each, and there is no obvious “best” drug. It’s not an easy decision to make.</a:t>
            </a:r>
            <a:endParaRPr lang="en-GB" i="1" dirty="0"/>
          </a:p>
        </p:txBody>
      </p:sp>
      <p:sp>
        <p:nvSpPr>
          <p:cNvPr id="4" name="Slide Number Placeholder 3"/>
          <p:cNvSpPr>
            <a:spLocks noGrp="1"/>
          </p:cNvSpPr>
          <p:nvPr>
            <p:ph type="sldNum" sz="quarter" idx="10"/>
          </p:nvPr>
        </p:nvSpPr>
        <p:spPr/>
        <p:txBody>
          <a:bodyPr/>
          <a:lstStyle/>
          <a:p>
            <a:fld id="{A01133C2-CBA2-4090-9017-4696FD175A47}" type="slidenum">
              <a:rPr lang="en-GB" smtClean="0"/>
              <a:t>12</a:t>
            </a:fld>
            <a:endParaRPr lang="en-GB"/>
          </a:p>
        </p:txBody>
      </p:sp>
    </p:spTree>
    <p:extLst>
      <p:ext uri="{BB962C8B-B14F-4D97-AF65-F5344CB8AC3E}">
        <p14:creationId xmlns:p14="http://schemas.microsoft.com/office/powerpoint/2010/main" val="34468085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i="0" dirty="0" smtClean="0"/>
              <a:t>NICE:</a:t>
            </a:r>
            <a:r>
              <a:rPr lang="en-GB" sz="1200" b="1" i="0" baseline="0" dirty="0" smtClean="0"/>
              <a:t> </a:t>
            </a:r>
            <a:r>
              <a:rPr lang="en-GB" sz="1200" b="0" i="0" baseline="0" dirty="0" smtClean="0"/>
              <a:t>National Institute of Health and Care Excellence</a:t>
            </a:r>
          </a:p>
          <a:p>
            <a:r>
              <a:rPr lang="en-GB" sz="1200" b="1" i="0" baseline="0" dirty="0" smtClean="0"/>
              <a:t>MHRA: </a:t>
            </a:r>
            <a:r>
              <a:rPr lang="en-GB" sz="1200" b="0" i="0" kern="1200" baseline="0" dirty="0" smtClean="0">
                <a:solidFill>
                  <a:schemeClr val="tx1"/>
                </a:solidFill>
                <a:effectLst/>
                <a:latin typeface="+mn-lt"/>
                <a:ea typeface="+mn-ea"/>
                <a:cs typeface="+mn-cs"/>
              </a:rPr>
              <a:t>Medical and Healthcare Products Regulatory Agency</a:t>
            </a:r>
            <a:endParaRPr lang="en-GB" sz="1200" b="1" i="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i="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1" dirty="0" smtClean="0"/>
              <a:t>Ask students:</a:t>
            </a:r>
            <a:r>
              <a:rPr lang="en-GB" sz="1200" b="0" i="1" baseline="0" dirty="0" smtClean="0"/>
              <a:t> </a:t>
            </a:r>
            <a:r>
              <a:rPr lang="en-GB" sz="1200" b="0" dirty="0" smtClean="0"/>
              <a:t>Which drug was most popular? And why? Would you like to be responsible</a:t>
            </a:r>
            <a:r>
              <a:rPr lang="en-GB" sz="1200" b="0" baseline="0" dirty="0" smtClean="0"/>
              <a:t> for making such a big decision?</a:t>
            </a:r>
            <a:endParaRPr lang="en-GB" dirty="0"/>
          </a:p>
        </p:txBody>
      </p:sp>
      <p:sp>
        <p:nvSpPr>
          <p:cNvPr id="4" name="Slide Number Placeholder 3"/>
          <p:cNvSpPr>
            <a:spLocks noGrp="1"/>
          </p:cNvSpPr>
          <p:nvPr>
            <p:ph type="sldNum" sz="quarter" idx="10"/>
          </p:nvPr>
        </p:nvSpPr>
        <p:spPr/>
        <p:txBody>
          <a:bodyPr/>
          <a:lstStyle/>
          <a:p>
            <a:fld id="{A01133C2-CBA2-4090-9017-4696FD175A47}" type="slidenum">
              <a:rPr lang="en-GB" smtClean="0"/>
              <a:t>13</a:t>
            </a:fld>
            <a:endParaRPr lang="en-GB"/>
          </a:p>
        </p:txBody>
      </p:sp>
    </p:spTree>
    <p:extLst>
      <p:ext uri="{BB962C8B-B14F-4D97-AF65-F5344CB8AC3E}">
        <p14:creationId xmlns:p14="http://schemas.microsoft.com/office/powerpoint/2010/main" val="34200109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D4BA8BB-EAF4-4EEB-AA81-EA521BA72897}" type="datetimeFigureOut">
              <a:rPr lang="en-GB" smtClean="0"/>
              <a:t>03/10/2017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E48677-2388-436C-AB73-408B45DD9338}"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4BA8BB-EAF4-4EEB-AA81-EA521BA72897}" type="datetimeFigureOut">
              <a:rPr lang="en-GB" smtClean="0"/>
              <a:t>03/10/2017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E48677-2388-436C-AB73-408B45DD9338}"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4BA8BB-EAF4-4EEB-AA81-EA521BA72897}" type="datetimeFigureOut">
              <a:rPr lang="en-GB" smtClean="0"/>
              <a:t>03/10/2017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E48677-2388-436C-AB73-408B45DD9338}"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D4BA8BB-EAF4-4EEB-AA81-EA521BA72897}" type="datetimeFigureOut">
              <a:rPr lang="en-GB" smtClean="0"/>
              <a:t>03/10/2017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E48677-2388-436C-AB73-408B45DD9338}"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fld id="{BD4BA8BB-EAF4-4EEB-AA81-EA521BA72897}" type="datetimeFigureOut">
              <a:rPr lang="en-GB" smtClean="0"/>
              <a:t>03/10/2017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9E48677-2388-436C-AB73-408B45DD9338}"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D4BA8BB-EAF4-4EEB-AA81-EA521BA72897}" type="datetimeFigureOut">
              <a:rPr lang="en-GB" smtClean="0"/>
              <a:t>03/10/2017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9E48677-2388-436C-AB73-408B45DD9338}" type="slidenum">
              <a:rPr lang="en-GB" smtClean="0"/>
              <a:t>‹#›</a:t>
            </a:fld>
            <a:endParaRPr lang="en-GB"/>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D4BA8BB-EAF4-4EEB-AA81-EA521BA72897}" type="datetimeFigureOut">
              <a:rPr lang="en-GB" smtClean="0"/>
              <a:t>03/10/2017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9E48677-2388-436C-AB73-408B45DD9338}"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4BA8BB-EAF4-4EEB-AA81-EA521BA72897}" type="datetimeFigureOut">
              <a:rPr lang="en-GB" smtClean="0"/>
              <a:t>03/10/2017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9E48677-2388-436C-AB73-408B45DD9338}"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4BA8BB-EAF4-4EEB-AA81-EA521BA72897}" type="datetimeFigureOut">
              <a:rPr lang="en-GB" smtClean="0"/>
              <a:t>03/10/2017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9E48677-2388-436C-AB73-408B45DD9338}"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smtClean="0"/>
              <a:t>Click to edit Master text styles</a:t>
            </a:r>
          </a:p>
        </p:txBody>
      </p:sp>
      <p:sp>
        <p:nvSpPr>
          <p:cNvPr id="5" name="Date Placeholder 4"/>
          <p:cNvSpPr>
            <a:spLocks noGrp="1"/>
          </p:cNvSpPr>
          <p:nvPr>
            <p:ph type="dt" sz="half" idx="10"/>
          </p:nvPr>
        </p:nvSpPr>
        <p:spPr/>
        <p:txBody>
          <a:bodyPr/>
          <a:lstStyle/>
          <a:p>
            <a:fld id="{BD4BA8BB-EAF4-4EEB-AA81-EA521BA72897}" type="datetimeFigureOut">
              <a:rPr lang="en-GB" smtClean="0"/>
              <a:t>03/10/2017</a:t>
            </a:fld>
            <a:endParaRPr lang="en-GB"/>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GB"/>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99E48677-2388-436C-AB73-408B45DD9338}"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smtClean="0"/>
              <a:t>Click icon to add picture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D4BA8BB-EAF4-4EEB-AA81-EA521BA72897}" type="datetimeFigureOut">
              <a:rPr lang="en-GB" smtClean="0"/>
              <a:t>03/10/2017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9E48677-2388-436C-AB73-408B45DD9338}"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BD4BA8BB-EAF4-4EEB-AA81-EA521BA72897}" type="datetimeFigureOut">
              <a:rPr lang="en-GB" smtClean="0"/>
              <a:t>03/10/2017</a:t>
            </a:fld>
            <a:endParaRPr lang="en-GB"/>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GB"/>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99E48677-2388-436C-AB73-408B45DD9338}"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google.co.uk/url?sa=i&amp;rct=j&amp;q=&amp;esrc=s&amp;source=images&amp;cd=&amp;cad=rja&amp;uact=8&amp;ved=&amp;url=http://www.123rf.com/stock-photo/mosquito.html&amp;bvm=bv.119745492,d.ZGg&amp;psig=AFQjCNHWLK4I-RskgnEIRqzHrU8klcqlIQ&amp;ust=1461335020158096" TargetMode="External"/><Relationship Id="rId7"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hyperlink" Target="http://www.google.co.uk/url?sa=i&amp;rct=j&amp;q=&amp;esrc=s&amp;source=images&amp;cd=&amp;cad=rja&amp;uact=8&amp;ved=0ahUKEwjP35HU9p_MAhWhBsAKHemAClIQjRwIBw&amp;url=http://www.dreamstime.com/photos-images/bronchial.html&amp;bvm=bv.119745492,d.ZGg&amp;psig=AFQjCNEpd5_x2XYD6TMkJaZW2Cu5TiKshw&amp;ust=1461334648848844" TargetMode="External"/><Relationship Id="rId5" Type="http://schemas.openxmlformats.org/officeDocument/2006/relationships/image" Target="../media/image9.png"/><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http://www.google.co.uk/url?sa=i&amp;rct=j&amp;q=&amp;esrc=s&amp;source=images&amp;cd=&amp;cad=rja&amp;uact=8&amp;ved=0ahUKEwj4v5jugqDMAhUHLcAKHeJsA3cQjRwIBw&amp;url=http://www.clipartpanda.com/categories/no-money-clipart&amp;bvm=bv.119745492,d.ZGg&amp;psig=AFQjCNH2B-tf2U2DPzlMPEfA549BTf1d_w&amp;ust=1461338105503991" TargetMode="External"/><Relationship Id="rId7" Type="http://schemas.microsoft.com/office/2007/relationships/hdphoto" Target="../media/hdphoto2.wdp"/><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hyperlink" Target="https://www.google.co.uk/url?sa=i&amp;rct=j&amp;q=&amp;esrc=s&amp;source=images&amp;cd=&amp;cad=rja&amp;uact=8&amp;ved=0ahUKEwi93smEg6DMAhWsLMAKHQd4BHgQjRwIBw&amp;url=https://prezi.com/njati_z2-yz2/the-scorch-trails/&amp;bvm=bv.119745492,d.ZGg&amp;psig=AFQjCNGfJgKWAU_LdlzKS6TWCrRMh5qe8g&amp;ust=1461338155369536" TargetMode="External"/><Relationship Id="rId4" Type="http://schemas.openxmlformats.org/officeDocument/2006/relationships/image" Target="../media/image5.png"/><Relationship Id="rId9" Type="http://schemas.microsoft.com/office/2007/relationships/hdphoto" Target="../media/hdphoto3.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google.co.uk/url?sa=i&amp;rct=j&amp;q=&amp;esrc=s&amp;source=images&amp;cd=&amp;cad=rja&amp;uact=8&amp;ved=&amp;url=http://www.123rf.com/stock-photo/mosquito.html&amp;bvm=bv.119745492,d.ZGg&amp;psig=AFQjCNHWLK4I-RskgnEIRqzHrU8klcqlIQ&amp;ust=1461335020158096" TargetMode="External"/><Relationship Id="rId2" Type="http://schemas.openxmlformats.org/officeDocument/2006/relationships/notesSlide" Target="../notesSlides/notesSlide5.xml"/><Relationship Id="rId1" Type="http://schemas.openxmlformats.org/officeDocument/2006/relationships/slideLayout" Target="../slideLayouts/slideLayout9.xml"/><Relationship Id="rId5" Type="http://schemas.openxmlformats.org/officeDocument/2006/relationships/image" Target="../media/image9.pn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google.co.uk/url?sa=i&amp;rct=j&amp;q=&amp;esrc=s&amp;source=images&amp;cd=&amp;cad=rja&amp;uact=8&amp;ved=&amp;url=http://www.123rf.com/stock-photo/mosquito.html&amp;bvm=bv.119745492,d.ZGg&amp;psig=AFQjCNHWLK4I-RskgnEIRqzHrU8klcqlIQ&amp;ust=1461335020158096" TargetMode="External"/><Relationship Id="rId7"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hyperlink" Target="http://www.google.co.uk/url?sa=i&amp;rct=j&amp;q=&amp;esrc=s&amp;source=images&amp;cd=&amp;cad=rja&amp;uact=8&amp;ved=0ahUKEwjP35HU9p_MAhWhBsAKHemAClIQjRwIBw&amp;url=http://www.dreamstime.com/photos-images/bronchial.html&amp;bvm=bv.119745492,d.ZGg&amp;psig=AFQjCNEpd5_x2XYD6TMkJaZW2Cu5TiKshw&amp;ust=1461334648848844" TargetMode="External"/><Relationship Id="rId5" Type="http://schemas.openxmlformats.org/officeDocument/2006/relationships/image" Target="../media/image9.pn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 y="1"/>
            <a:ext cx="3515881" cy="26369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ctrTitle"/>
          </p:nvPr>
        </p:nvSpPr>
        <p:spPr>
          <a:xfrm rot="19116512">
            <a:off x="1349238" y="2444138"/>
            <a:ext cx="7664720" cy="727937"/>
          </a:xfrm>
        </p:spPr>
        <p:txBody>
          <a:bodyPr/>
          <a:lstStyle/>
          <a:p>
            <a:r>
              <a:rPr lang="en-GB" sz="4800" dirty="0" smtClean="0">
                <a:solidFill>
                  <a:schemeClr val="tx2"/>
                </a:solidFill>
              </a:rPr>
              <a:t>NICE </a:t>
            </a:r>
            <a:r>
              <a:rPr lang="en-GB" sz="4800" dirty="0" smtClean="0">
                <a:solidFill>
                  <a:schemeClr val="bg1">
                    <a:lumMod val="95000"/>
                  </a:schemeClr>
                </a:solidFill>
              </a:rPr>
              <a:t>Pick n’ mix</a:t>
            </a:r>
            <a:endParaRPr lang="en-GB" sz="4800" dirty="0">
              <a:solidFill>
                <a:schemeClr val="bg1">
                  <a:lumMod val="95000"/>
                </a:schemeClr>
              </a:solidFill>
            </a:endParaRPr>
          </a:p>
        </p:txBody>
      </p:sp>
      <p:pic>
        <p:nvPicPr>
          <p:cNvPr id="4" name="Picture 2"/>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val="0"/>
              </a:ext>
            </a:extLst>
          </a:blip>
          <a:srcRect/>
          <a:stretch>
            <a:fillRect/>
          </a:stretch>
        </p:blipFill>
        <p:spPr bwMode="auto">
          <a:xfrm>
            <a:off x="6876256" y="4723594"/>
            <a:ext cx="2076555" cy="19492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579642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954113" y="2204864"/>
            <a:ext cx="5210175" cy="2448272"/>
          </a:xfrm>
          <a:prstGeom prst="rect">
            <a:avLst/>
          </a:prstGeom>
          <a:solidFill>
            <a:srgbClr val="00B0F0">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 name="Title 1"/>
          <p:cNvSpPr>
            <a:spLocks noGrp="1"/>
          </p:cNvSpPr>
          <p:nvPr>
            <p:ph type="title"/>
          </p:nvPr>
        </p:nvSpPr>
        <p:spPr>
          <a:solidFill>
            <a:schemeClr val="accent2">
              <a:lumMod val="20000"/>
              <a:lumOff val="80000"/>
            </a:schemeClr>
          </a:solidFill>
        </p:spPr>
        <p:txBody>
          <a:bodyPr/>
          <a:lstStyle/>
          <a:p>
            <a:r>
              <a:rPr lang="en-GB" dirty="0" smtClean="0"/>
              <a:t>Solutions - Breathaline</a:t>
            </a:r>
            <a:endParaRPr lang="en-GB" dirty="0"/>
          </a:p>
        </p:txBody>
      </p:sp>
      <p:sp>
        <p:nvSpPr>
          <p:cNvPr id="3" name="Content Placeholder 2"/>
          <p:cNvSpPr>
            <a:spLocks noGrp="1"/>
          </p:cNvSpPr>
          <p:nvPr>
            <p:ph idx="1"/>
          </p:nvPr>
        </p:nvSpPr>
        <p:spPr>
          <a:xfrm>
            <a:off x="822960" y="1100628"/>
            <a:ext cx="7520940" cy="5208692"/>
          </a:xfrm>
          <a:solidFill>
            <a:schemeClr val="bg1"/>
          </a:solidFill>
        </p:spPr>
        <p:txBody>
          <a:bodyPr>
            <a:normAutofit lnSpcReduction="10000"/>
          </a:bodyPr>
          <a:lstStyle/>
          <a:p>
            <a:pPr>
              <a:buAutoNum type="arabicPeriod"/>
            </a:pPr>
            <a:r>
              <a:rPr lang="en-GB" dirty="0" smtClean="0"/>
              <a:t>Breathaline:16 x £12 = £192</a:t>
            </a:r>
          </a:p>
          <a:p>
            <a:pPr marL="0" indent="0"/>
            <a:r>
              <a:rPr lang="en-GB" dirty="0" smtClean="0"/>
              <a:t>       Standard: 16 x £8 = £128</a:t>
            </a:r>
          </a:p>
          <a:p>
            <a:pPr>
              <a:buAutoNum type="arabicPeriod" startAt="2"/>
            </a:pPr>
            <a:r>
              <a:rPr lang="en-GB" dirty="0" smtClean="0"/>
              <a:t>0.95 x 5,400,000 = 5,130,000</a:t>
            </a:r>
          </a:p>
          <a:p>
            <a:pPr marL="0" indent="0"/>
            <a:r>
              <a:rPr lang="en-GB" dirty="0" smtClean="0"/>
              <a:t>3.    </a:t>
            </a:r>
          </a:p>
          <a:p>
            <a:pPr marL="0" indent="0"/>
            <a:endParaRPr lang="en-GB" dirty="0"/>
          </a:p>
          <a:p>
            <a:pPr marL="0" indent="0"/>
            <a:endParaRPr lang="en-GB" dirty="0" smtClean="0"/>
          </a:p>
          <a:p>
            <a:pPr marL="0" indent="0"/>
            <a:endParaRPr lang="en-GB" dirty="0"/>
          </a:p>
          <a:p>
            <a:pPr marL="0" indent="0"/>
            <a:endParaRPr lang="en-GB" dirty="0" smtClean="0"/>
          </a:p>
          <a:p>
            <a:pPr marL="0" indent="0"/>
            <a:endParaRPr lang="en-GB" dirty="0"/>
          </a:p>
          <a:p>
            <a:pPr marL="0" indent="0"/>
            <a:endParaRPr lang="en-GB" dirty="0" smtClean="0"/>
          </a:p>
          <a:p>
            <a:pPr marL="0" indent="0"/>
            <a:endParaRPr lang="en-GB" dirty="0"/>
          </a:p>
          <a:p>
            <a:pPr marL="0" indent="0"/>
            <a:endParaRPr lang="en-GB" dirty="0" smtClean="0"/>
          </a:p>
          <a:p>
            <a:pPr marL="0" indent="0"/>
            <a:endParaRPr lang="en-GB" dirty="0"/>
          </a:p>
          <a:p>
            <a:pPr>
              <a:buAutoNum type="arabicPeriod" startAt="4"/>
            </a:pPr>
            <a:r>
              <a:rPr lang="en-GB" dirty="0" smtClean="0"/>
              <a:t>Breathaline average quality of life: 0.97 x 4 = 3.88</a:t>
            </a:r>
          </a:p>
          <a:p>
            <a:pPr marL="0" indent="0"/>
            <a:r>
              <a:rPr lang="en-GB" dirty="0" smtClean="0"/>
              <a:t>       Standard treatment average quality of life: 0.9 x 4 = 3.60</a:t>
            </a:r>
          </a:p>
          <a:p>
            <a:pPr marL="0" indent="0"/>
            <a:r>
              <a:rPr lang="en-GB" dirty="0"/>
              <a:t> </a:t>
            </a:r>
            <a:r>
              <a:rPr lang="en-GB" dirty="0" smtClean="0"/>
              <a:t>      Difference: 0.28 quality-adjusted life years of benefit</a:t>
            </a:r>
          </a:p>
          <a:p>
            <a:pPr marL="0" indent="0"/>
            <a:endParaRPr lang="en-GB" dirty="0" smtClean="0"/>
          </a:p>
        </p:txBody>
      </p:sp>
      <p:graphicFrame>
        <p:nvGraphicFramePr>
          <p:cNvPr id="5" name="Chart 4"/>
          <p:cNvGraphicFramePr/>
          <p:nvPr>
            <p:extLst>
              <p:ext uri="{D42A27DB-BD31-4B8C-83A1-F6EECF244321}">
                <p14:modId xmlns:p14="http://schemas.microsoft.com/office/powerpoint/2010/main" val="1256421024"/>
              </p:ext>
            </p:extLst>
          </p:nvPr>
        </p:nvGraphicFramePr>
        <p:xfrm>
          <a:off x="1403648" y="1916832"/>
          <a:ext cx="5868670" cy="3232150"/>
        </p:xfrm>
        <a:graphic>
          <a:graphicData uri="http://schemas.openxmlformats.org/drawingml/2006/chart">
            <c:chart xmlns:c="http://schemas.openxmlformats.org/drawingml/2006/chart" xmlns:r="http://schemas.openxmlformats.org/officeDocument/2006/relationships" r:id="rId2"/>
          </a:graphicData>
        </a:graphic>
      </p:graphicFrame>
      <p:sp>
        <p:nvSpPr>
          <p:cNvPr id="6" name="Rectangle 5"/>
          <p:cNvSpPr/>
          <p:nvPr/>
        </p:nvSpPr>
        <p:spPr>
          <a:xfrm>
            <a:off x="1934337" y="2212160"/>
            <a:ext cx="5220426" cy="142569"/>
          </a:xfrm>
          <a:prstGeom prst="rect">
            <a:avLst/>
          </a:prstGeom>
          <a:solidFill>
            <a:srgbClr val="F00000">
              <a:alpha val="2196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dirty="0"/>
          </a:p>
        </p:txBody>
      </p:sp>
      <p:cxnSp>
        <p:nvCxnSpPr>
          <p:cNvPr id="9" name="Straight Connector 8"/>
          <p:cNvCxnSpPr/>
          <p:nvPr/>
        </p:nvCxnSpPr>
        <p:spPr>
          <a:xfrm>
            <a:off x="1944588" y="2356177"/>
            <a:ext cx="5210175" cy="0"/>
          </a:xfrm>
          <a:prstGeom prst="line">
            <a:avLst/>
          </a:prstGeom>
          <a:ln w="57150">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2" name="Right Arrow 11"/>
          <p:cNvSpPr/>
          <p:nvPr/>
        </p:nvSpPr>
        <p:spPr>
          <a:xfrm rot="10800000">
            <a:off x="7272318" y="2212161"/>
            <a:ext cx="468034" cy="288032"/>
          </a:xfrm>
          <a:prstGeom prst="rightArrow">
            <a:avLst/>
          </a:prstGeom>
          <a:solidFill>
            <a:schemeClr val="accent3">
              <a:lumMod val="40000"/>
              <a:lumOff val="6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5" name="Straight Connector 14"/>
          <p:cNvCxnSpPr/>
          <p:nvPr/>
        </p:nvCxnSpPr>
        <p:spPr>
          <a:xfrm>
            <a:off x="1944588" y="2204864"/>
            <a:ext cx="5210175" cy="7297"/>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6" name="Right Arrow 15"/>
          <p:cNvSpPr/>
          <p:nvPr/>
        </p:nvSpPr>
        <p:spPr>
          <a:xfrm rot="6358527">
            <a:off x="6397946" y="1807408"/>
            <a:ext cx="432048" cy="2294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p:cNvSpPr txBox="1"/>
          <p:nvPr/>
        </p:nvSpPr>
        <p:spPr>
          <a:xfrm>
            <a:off x="6399684" y="1292029"/>
            <a:ext cx="1387220" cy="33855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GB" sz="1600" dirty="0" err="1" smtClean="0">
                <a:latin typeface="+mj-lt"/>
              </a:rPr>
              <a:t>Breathaline</a:t>
            </a:r>
            <a:endParaRPr lang="en-GB" sz="1600" dirty="0">
              <a:latin typeface="+mj-lt"/>
            </a:endParaRPr>
          </a:p>
        </p:txBody>
      </p:sp>
      <p:sp>
        <p:nvSpPr>
          <p:cNvPr id="14" name="TextBox 13"/>
          <p:cNvSpPr txBox="1"/>
          <p:nvPr/>
        </p:nvSpPr>
        <p:spPr>
          <a:xfrm>
            <a:off x="7786904" y="2062341"/>
            <a:ext cx="1133042" cy="584775"/>
          </a:xfrm>
          <a:prstGeom prst="rect">
            <a:avLst/>
          </a:prstGeom>
          <a:noFill/>
          <a:ln w="19050">
            <a:solidFill>
              <a:srgbClr val="DBB6DC"/>
            </a:solidFill>
          </a:ln>
        </p:spPr>
        <p:txBody>
          <a:bodyPr wrap="square" rtlCol="0">
            <a:spAutoFit/>
          </a:bodyPr>
          <a:lstStyle/>
          <a:p>
            <a:pPr algn="ctr"/>
            <a:r>
              <a:rPr lang="en-GB" sz="1600" dirty="0" smtClean="0">
                <a:latin typeface="+mj-lt"/>
              </a:rPr>
              <a:t>Standard treatment</a:t>
            </a:r>
            <a:endParaRPr lang="en-GB" sz="1600" dirty="0">
              <a:latin typeface="+mj-lt"/>
            </a:endParaRPr>
          </a:p>
        </p:txBody>
      </p:sp>
    </p:spTree>
    <p:extLst>
      <p:ext uri="{BB962C8B-B14F-4D97-AF65-F5344CB8AC3E}">
        <p14:creationId xmlns:p14="http://schemas.microsoft.com/office/powerpoint/2010/main" val="22256744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lstStyle/>
          <a:p>
            <a:r>
              <a:rPr lang="en-GB" dirty="0" smtClean="0"/>
              <a:t>Solutions - </a:t>
            </a:r>
            <a:r>
              <a:rPr lang="en-GB" dirty="0" err="1" smtClean="0"/>
              <a:t>Tastimed</a:t>
            </a:r>
            <a:endParaRPr lang="en-GB" dirty="0"/>
          </a:p>
        </p:txBody>
      </p:sp>
      <p:sp>
        <p:nvSpPr>
          <p:cNvPr id="3" name="Content Placeholder 2"/>
          <p:cNvSpPr>
            <a:spLocks noGrp="1"/>
          </p:cNvSpPr>
          <p:nvPr>
            <p:ph idx="1"/>
          </p:nvPr>
        </p:nvSpPr>
        <p:spPr>
          <a:xfrm>
            <a:off x="822960" y="1100628"/>
            <a:ext cx="7520940" cy="5568732"/>
          </a:xfrm>
          <a:solidFill>
            <a:schemeClr val="bg1"/>
          </a:solidFill>
        </p:spPr>
        <p:txBody>
          <a:bodyPr/>
          <a:lstStyle/>
          <a:p>
            <a:pPr>
              <a:buAutoNum type="arabicPeriod"/>
            </a:pPr>
            <a:r>
              <a:rPr lang="en-GB" dirty="0" smtClean="0"/>
              <a:t>4 x £800 = £3200</a:t>
            </a:r>
          </a:p>
          <a:p>
            <a:pPr>
              <a:buAutoNum type="arabicPeriod" startAt="2"/>
            </a:pPr>
            <a:r>
              <a:rPr lang="en-GB" dirty="0" smtClean="0"/>
              <a:t>0.74 x 8000 = 5920</a:t>
            </a:r>
          </a:p>
          <a:p>
            <a:pPr marL="0" indent="0"/>
            <a:r>
              <a:rPr lang="en-GB" dirty="0" smtClean="0"/>
              <a:t>3.  </a:t>
            </a:r>
          </a:p>
          <a:p>
            <a:pPr marL="0" indent="0"/>
            <a:endParaRPr lang="en-GB" dirty="0"/>
          </a:p>
          <a:p>
            <a:pPr marL="0" indent="0"/>
            <a:endParaRPr lang="en-GB" dirty="0" smtClean="0"/>
          </a:p>
          <a:p>
            <a:pPr marL="0" indent="0"/>
            <a:endParaRPr lang="en-GB" dirty="0"/>
          </a:p>
          <a:p>
            <a:pPr marL="0" indent="0"/>
            <a:endParaRPr lang="en-GB" dirty="0" smtClean="0"/>
          </a:p>
          <a:p>
            <a:pPr marL="0" indent="0"/>
            <a:endParaRPr lang="en-GB" dirty="0"/>
          </a:p>
          <a:p>
            <a:pPr marL="0" indent="0"/>
            <a:endParaRPr lang="en-GB" dirty="0" smtClean="0"/>
          </a:p>
          <a:p>
            <a:pPr marL="0" indent="0"/>
            <a:endParaRPr lang="en-GB" dirty="0"/>
          </a:p>
          <a:p>
            <a:pPr marL="0" indent="0"/>
            <a:endParaRPr lang="en-GB" dirty="0" smtClean="0"/>
          </a:p>
          <a:p>
            <a:pPr marL="0" indent="0"/>
            <a:endParaRPr lang="en-GB" dirty="0"/>
          </a:p>
          <a:p>
            <a:pPr>
              <a:buAutoNum type="arabicPeriod" startAt="4"/>
            </a:pPr>
            <a:r>
              <a:rPr lang="en-GB" dirty="0" err="1" smtClean="0"/>
              <a:t>Tastimed</a:t>
            </a:r>
            <a:r>
              <a:rPr lang="en-GB" dirty="0" smtClean="0"/>
              <a:t> average quality of life: </a:t>
            </a:r>
            <a:r>
              <a:rPr lang="en-GB" dirty="0" smtClean="0"/>
              <a:t>(0.8 </a:t>
            </a:r>
            <a:r>
              <a:rPr lang="en-GB" dirty="0" smtClean="0"/>
              <a:t>x </a:t>
            </a:r>
            <a:r>
              <a:rPr lang="en-GB" dirty="0" smtClean="0"/>
              <a:t>3) + (0.8 x 1)/2 =  2.8</a:t>
            </a:r>
            <a:endParaRPr lang="en-GB" dirty="0" smtClean="0"/>
          </a:p>
          <a:p>
            <a:pPr marL="0" indent="0"/>
            <a:r>
              <a:rPr lang="en-GB" dirty="0"/>
              <a:t> </a:t>
            </a:r>
            <a:r>
              <a:rPr lang="en-GB" dirty="0" smtClean="0"/>
              <a:t>      Average quality of life with no treatment: (0.8 x 1)/2 = 0.4</a:t>
            </a:r>
          </a:p>
          <a:p>
            <a:pPr marL="0" indent="0"/>
            <a:r>
              <a:rPr lang="en-GB" dirty="0"/>
              <a:t> </a:t>
            </a:r>
            <a:r>
              <a:rPr lang="en-GB" dirty="0" smtClean="0"/>
              <a:t>      Difference: </a:t>
            </a:r>
            <a:r>
              <a:rPr lang="en-GB" dirty="0" smtClean="0"/>
              <a:t>2.4 </a:t>
            </a:r>
            <a:r>
              <a:rPr lang="en-GB" dirty="0" smtClean="0"/>
              <a:t>quality adjusted life years of benefit.</a:t>
            </a:r>
            <a:endParaRPr lang="en-GB" dirty="0"/>
          </a:p>
        </p:txBody>
      </p:sp>
      <p:graphicFrame>
        <p:nvGraphicFramePr>
          <p:cNvPr id="4" name="Chart 3"/>
          <p:cNvGraphicFramePr/>
          <p:nvPr>
            <p:extLst>
              <p:ext uri="{D42A27DB-BD31-4B8C-83A1-F6EECF244321}">
                <p14:modId xmlns:p14="http://schemas.microsoft.com/office/powerpoint/2010/main" val="4281763830"/>
              </p:ext>
            </p:extLst>
          </p:nvPr>
        </p:nvGraphicFramePr>
        <p:xfrm>
          <a:off x="1438844" y="1827521"/>
          <a:ext cx="5868670" cy="3232150"/>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p:cNvSpPr/>
          <p:nvPr/>
        </p:nvSpPr>
        <p:spPr>
          <a:xfrm>
            <a:off x="3275855" y="4669758"/>
            <a:ext cx="3907899"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8" name="TextBox 7"/>
          <p:cNvSpPr txBox="1"/>
          <p:nvPr/>
        </p:nvSpPr>
        <p:spPr>
          <a:xfrm>
            <a:off x="5595037" y="2022762"/>
            <a:ext cx="1328055"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dirty="0" err="1" smtClean="0">
                <a:latin typeface="+mj-lt"/>
              </a:rPr>
              <a:t>Tastimed</a:t>
            </a:r>
            <a:endParaRPr lang="en-GB" dirty="0">
              <a:latin typeface="+mj-lt"/>
            </a:endParaRPr>
          </a:p>
        </p:txBody>
      </p:sp>
      <p:sp>
        <p:nvSpPr>
          <p:cNvPr id="9" name="Right Arrow 8"/>
          <p:cNvSpPr/>
          <p:nvPr/>
        </p:nvSpPr>
        <p:spPr>
          <a:xfrm rot="10800000">
            <a:off x="7311047" y="4585362"/>
            <a:ext cx="423986" cy="216100"/>
          </a:xfrm>
          <a:prstGeom prst="rightArrow">
            <a:avLst/>
          </a:prstGeom>
          <a:solidFill>
            <a:srgbClr val="E30B1A">
              <a:alpha val="47451"/>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7774915" y="4375464"/>
            <a:ext cx="1301463" cy="584775"/>
          </a:xfrm>
          <a:prstGeom prst="rect">
            <a:avLst/>
          </a:prstGeom>
          <a:noFill/>
          <a:ln w="28575">
            <a:solidFill>
              <a:srgbClr val="F52F3D"/>
            </a:solidFill>
          </a:ln>
        </p:spPr>
        <p:txBody>
          <a:bodyPr wrap="square" rtlCol="0">
            <a:spAutoFit/>
          </a:bodyPr>
          <a:lstStyle/>
          <a:p>
            <a:r>
              <a:rPr lang="en-GB" sz="1600" dirty="0" smtClean="0">
                <a:latin typeface="+mj-lt"/>
              </a:rPr>
              <a:t>No standard of care</a:t>
            </a:r>
            <a:endParaRPr lang="en-GB" sz="1600" dirty="0">
              <a:latin typeface="+mj-lt"/>
            </a:endParaRPr>
          </a:p>
        </p:txBody>
      </p:sp>
      <p:cxnSp>
        <p:nvCxnSpPr>
          <p:cNvPr id="14" name="Straight Connector 13"/>
          <p:cNvCxnSpPr>
            <a:endCxn id="7" idx="1"/>
          </p:cNvCxnSpPr>
          <p:nvPr/>
        </p:nvCxnSpPr>
        <p:spPr>
          <a:xfrm>
            <a:off x="1996668" y="2634236"/>
            <a:ext cx="1279187" cy="2058382"/>
          </a:xfrm>
          <a:prstGeom prst="line">
            <a:avLst/>
          </a:prstGeom>
          <a:ln w="38100">
            <a:solidFill>
              <a:srgbClr val="F52F3D"/>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1996668" y="2652908"/>
            <a:ext cx="3901224" cy="2676"/>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Right Arrow 32"/>
          <p:cNvSpPr/>
          <p:nvPr/>
        </p:nvSpPr>
        <p:spPr>
          <a:xfrm rot="10305931">
            <a:off x="4806544" y="2239268"/>
            <a:ext cx="642181" cy="163595"/>
          </a:xfrm>
          <a:prstGeom prst="rightArrow">
            <a:avLst/>
          </a:prstGeom>
          <a:solidFill>
            <a:schemeClr val="tx2">
              <a:lumMod val="20000"/>
              <a:lumOff val="80000"/>
            </a:schemeClr>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Parallelogram 42"/>
          <p:cNvSpPr/>
          <p:nvPr/>
        </p:nvSpPr>
        <p:spPr>
          <a:xfrm flipV="1">
            <a:off x="2038653" y="2671728"/>
            <a:ext cx="5125359" cy="2000704"/>
          </a:xfrm>
          <a:prstGeom prst="parallelogram">
            <a:avLst>
              <a:gd name="adj" fmla="val 62334"/>
            </a:avLst>
          </a:prstGeom>
          <a:solidFill>
            <a:srgbClr val="FCC7C7">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5" name="Straight Connector 14"/>
          <p:cNvCxnSpPr/>
          <p:nvPr/>
        </p:nvCxnSpPr>
        <p:spPr>
          <a:xfrm>
            <a:off x="5897892" y="2619999"/>
            <a:ext cx="1306002" cy="209547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65028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idx="4294967295"/>
          </p:nvPr>
        </p:nvSpPr>
        <p:spPr>
          <a:xfrm>
            <a:off x="0" y="260350"/>
            <a:ext cx="8280400" cy="647700"/>
          </a:xfrm>
          <a:solidFill>
            <a:schemeClr val="accent2">
              <a:lumMod val="20000"/>
              <a:lumOff val="80000"/>
            </a:schemeClr>
          </a:solidFill>
        </p:spPr>
        <p:txBody>
          <a:bodyPr/>
          <a:lstStyle/>
          <a:p>
            <a:r>
              <a:rPr lang="en-GB" dirty="0" smtClean="0"/>
              <a:t>Which medicine and why?</a:t>
            </a:r>
            <a:endParaRPr lang="en-GB" dirty="0"/>
          </a:p>
        </p:txBody>
      </p:sp>
      <p:pic>
        <p:nvPicPr>
          <p:cNvPr id="9" name="Picture 7" descr="https://encrypted-tbn3.gstatic.com/images?q=tbn:ANd9GcQlk8ApTXAx_ak0rrQG1waqDL6GMlOUP9YRFIOTiRoaMp_yK9x9">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143971" flipH="1">
            <a:off x="262837" y="2065400"/>
            <a:ext cx="921864" cy="77641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75026">
            <a:off x="7829991" y="2209317"/>
            <a:ext cx="998176" cy="950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ounded Rectangle 10"/>
          <p:cNvSpPr/>
          <p:nvPr/>
        </p:nvSpPr>
        <p:spPr>
          <a:xfrm>
            <a:off x="6084168" y="2373351"/>
            <a:ext cx="1872208" cy="479585"/>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r>
              <a:rPr lang="en-GB" sz="2400" b="1" dirty="0" smtClean="0"/>
              <a:t>Tastimed</a:t>
            </a:r>
            <a:endParaRPr lang="en-GB" sz="2400" b="1" dirty="0"/>
          </a:p>
        </p:txBody>
      </p:sp>
      <p:sp>
        <p:nvSpPr>
          <p:cNvPr id="12" name="Rounded Rectangle 11"/>
          <p:cNvSpPr/>
          <p:nvPr/>
        </p:nvSpPr>
        <p:spPr>
          <a:xfrm>
            <a:off x="1115616" y="2388168"/>
            <a:ext cx="1872208" cy="479585"/>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r>
              <a:rPr lang="en-GB" sz="2400" b="1" dirty="0" smtClean="0"/>
              <a:t>BiteBack</a:t>
            </a:r>
            <a:endParaRPr lang="en-GB" sz="2400" b="1" dirty="0"/>
          </a:p>
        </p:txBody>
      </p:sp>
      <p:pic>
        <p:nvPicPr>
          <p:cNvPr id="13" name="Picture 4" descr="http://thumbs.dreamstime.com/z/human-lungs-bronchial-tree-illustration-pink-color-plus-small-icon-isolated-white-background-51724749.jpg">
            <a:hlinkClick r:id="rId6"/>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1507" t="8772" r="9968" b="27076"/>
          <a:stretch/>
        </p:blipFill>
        <p:spPr bwMode="auto">
          <a:xfrm>
            <a:off x="4644008" y="2780928"/>
            <a:ext cx="897894" cy="784342"/>
          </a:xfrm>
          <a:prstGeom prst="rect">
            <a:avLst/>
          </a:prstGeom>
          <a:noFill/>
          <a:extLst>
            <a:ext uri="{909E8E84-426E-40DD-AFC4-6F175D3DCCD1}">
              <a14:hiddenFill xmlns:a14="http://schemas.microsoft.com/office/drawing/2010/main">
                <a:solidFill>
                  <a:srgbClr val="FFFFFF"/>
                </a:solidFill>
              </a14:hiddenFill>
            </a:ext>
          </a:extLst>
        </p:spPr>
      </p:pic>
      <p:sp>
        <p:nvSpPr>
          <p:cNvPr id="14" name="Rounded Rectangle 13"/>
          <p:cNvSpPr/>
          <p:nvPr/>
        </p:nvSpPr>
        <p:spPr>
          <a:xfrm>
            <a:off x="3649802" y="2373351"/>
            <a:ext cx="1872208" cy="479585"/>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r>
              <a:rPr lang="en-GB" sz="2400" b="1" dirty="0" smtClean="0"/>
              <a:t>Breathaline</a:t>
            </a:r>
            <a:endParaRPr lang="en-GB" sz="2400" b="1" dirty="0"/>
          </a:p>
        </p:txBody>
      </p:sp>
      <p:sp>
        <p:nvSpPr>
          <p:cNvPr id="15" name="TextBox 14"/>
          <p:cNvSpPr txBox="1"/>
          <p:nvPr/>
        </p:nvSpPr>
        <p:spPr>
          <a:xfrm>
            <a:off x="683568" y="980728"/>
            <a:ext cx="2448272" cy="1631216"/>
          </a:xfrm>
          <a:prstGeom prst="rect">
            <a:avLst/>
          </a:prstGeom>
          <a:noFill/>
        </p:spPr>
        <p:txBody>
          <a:bodyPr wrap="square" numCol="1" rtlCol="0">
            <a:spAutoFit/>
          </a:bodyPr>
          <a:lstStyle/>
          <a:p>
            <a:r>
              <a:rPr lang="en-GB" sz="1600" b="1" dirty="0" smtClean="0"/>
              <a:t>Pros</a:t>
            </a:r>
            <a:r>
              <a:rPr lang="en-GB" sz="1600" dirty="0" smtClean="0"/>
              <a:t>:</a:t>
            </a:r>
          </a:p>
          <a:p>
            <a:pPr marL="285750" indent="-285750">
              <a:buFont typeface="Arial" panose="020B0604020202020204" pitchFamily="34" charset="0"/>
              <a:buChar char="•"/>
            </a:pPr>
            <a:r>
              <a:rPr lang="en-GB" sz="1600" dirty="0" smtClean="0"/>
              <a:t>Cheap</a:t>
            </a:r>
          </a:p>
          <a:p>
            <a:pPr marL="285750" indent="-285750">
              <a:buFont typeface="Arial" panose="020B0604020202020204" pitchFamily="34" charset="0"/>
              <a:buChar char="•"/>
            </a:pPr>
            <a:r>
              <a:rPr lang="en-GB" sz="1600" dirty="0" smtClean="0"/>
              <a:t>Very high probability of response</a:t>
            </a:r>
          </a:p>
          <a:p>
            <a:pPr marL="285750" indent="-285750">
              <a:buFont typeface="Arial" panose="020B0604020202020204" pitchFamily="34" charset="0"/>
              <a:buChar char="•"/>
            </a:pPr>
            <a:r>
              <a:rPr lang="en-GB" sz="1600" dirty="0" smtClean="0"/>
              <a:t>No side effects</a:t>
            </a:r>
            <a:r>
              <a:rPr lang="en-GB" dirty="0" smtClean="0"/>
              <a:t/>
            </a:r>
            <a:br>
              <a:rPr lang="en-GB" dirty="0" smtClean="0"/>
            </a:br>
            <a:r>
              <a:rPr lang="en-GB" dirty="0" smtClean="0"/>
              <a:t> </a:t>
            </a:r>
            <a:endParaRPr lang="en-GB" dirty="0"/>
          </a:p>
        </p:txBody>
      </p:sp>
      <p:sp>
        <p:nvSpPr>
          <p:cNvPr id="18" name="TextBox 17"/>
          <p:cNvSpPr txBox="1"/>
          <p:nvPr/>
        </p:nvSpPr>
        <p:spPr>
          <a:xfrm>
            <a:off x="683568" y="3284984"/>
            <a:ext cx="2448272" cy="2339102"/>
          </a:xfrm>
          <a:prstGeom prst="rect">
            <a:avLst/>
          </a:prstGeom>
          <a:noFill/>
        </p:spPr>
        <p:txBody>
          <a:bodyPr wrap="square" numCol="1" rtlCol="0">
            <a:spAutoFit/>
          </a:bodyPr>
          <a:lstStyle/>
          <a:p>
            <a:r>
              <a:rPr lang="en-GB" sz="1600" b="1" dirty="0" smtClean="0"/>
              <a:t>Cons</a:t>
            </a:r>
            <a:r>
              <a:rPr lang="en-GB" sz="1600" dirty="0" smtClean="0"/>
              <a:t>:</a:t>
            </a:r>
          </a:p>
          <a:p>
            <a:pPr marL="285750" indent="-285750">
              <a:buFont typeface="Arial" panose="020B0604020202020204" pitchFamily="34" charset="0"/>
              <a:buChar char="•"/>
            </a:pPr>
            <a:r>
              <a:rPr lang="en-GB" sz="1600" dirty="0" smtClean="0"/>
              <a:t>Small (and selective) patient population</a:t>
            </a:r>
          </a:p>
          <a:p>
            <a:pPr marL="285750" indent="-285750">
              <a:buFont typeface="Arial" panose="020B0604020202020204" pitchFamily="34" charset="0"/>
              <a:buChar char="•"/>
            </a:pPr>
            <a:r>
              <a:rPr lang="en-GB" sz="1600" dirty="0" smtClean="0"/>
              <a:t>There are very few deaths from Malaria in the UK</a:t>
            </a:r>
          </a:p>
          <a:p>
            <a:endParaRPr lang="en-GB" sz="1600" dirty="0" smtClean="0"/>
          </a:p>
          <a:p>
            <a:endParaRPr lang="en-GB" sz="1600" dirty="0" smtClean="0"/>
          </a:p>
          <a:p>
            <a:endParaRPr lang="en-GB" dirty="0"/>
          </a:p>
        </p:txBody>
      </p:sp>
      <p:sp>
        <p:nvSpPr>
          <p:cNvPr id="19" name="TextBox 18"/>
          <p:cNvSpPr txBox="1"/>
          <p:nvPr/>
        </p:nvSpPr>
        <p:spPr>
          <a:xfrm>
            <a:off x="3433778" y="980728"/>
            <a:ext cx="2146334" cy="1354217"/>
          </a:xfrm>
          <a:prstGeom prst="rect">
            <a:avLst/>
          </a:prstGeom>
          <a:noFill/>
        </p:spPr>
        <p:txBody>
          <a:bodyPr wrap="square" numCol="1" rtlCol="0">
            <a:spAutoFit/>
          </a:bodyPr>
          <a:lstStyle/>
          <a:p>
            <a:r>
              <a:rPr lang="en-GB" sz="1600" b="1" dirty="0" smtClean="0"/>
              <a:t>Pros</a:t>
            </a:r>
            <a:r>
              <a:rPr lang="en-GB" sz="1600" dirty="0" smtClean="0"/>
              <a:t>:</a:t>
            </a:r>
          </a:p>
          <a:p>
            <a:pPr marL="285750" indent="-285750">
              <a:buFont typeface="Arial" panose="020B0604020202020204" pitchFamily="34" charset="0"/>
              <a:buChar char="•"/>
            </a:pPr>
            <a:r>
              <a:rPr lang="en-GB" sz="1600" dirty="0" smtClean="0"/>
              <a:t>Very large patient population</a:t>
            </a:r>
          </a:p>
          <a:p>
            <a:pPr marL="285750" indent="-285750">
              <a:buFont typeface="Arial" panose="020B0604020202020204" pitchFamily="34" charset="0"/>
              <a:buChar char="•"/>
            </a:pPr>
            <a:r>
              <a:rPr lang="en-GB" sz="1600" dirty="0" smtClean="0"/>
              <a:t>Reasonably cheap</a:t>
            </a:r>
            <a:br>
              <a:rPr lang="en-GB" sz="1600" dirty="0" smtClean="0"/>
            </a:br>
            <a:endParaRPr lang="en-GB" dirty="0"/>
          </a:p>
        </p:txBody>
      </p:sp>
      <p:sp>
        <p:nvSpPr>
          <p:cNvPr id="20" name="TextBox 19"/>
          <p:cNvSpPr txBox="1"/>
          <p:nvPr/>
        </p:nvSpPr>
        <p:spPr>
          <a:xfrm>
            <a:off x="6215521" y="983630"/>
            <a:ext cx="2244911" cy="1077218"/>
          </a:xfrm>
          <a:prstGeom prst="rect">
            <a:avLst/>
          </a:prstGeom>
          <a:noFill/>
        </p:spPr>
        <p:txBody>
          <a:bodyPr wrap="square" numCol="1" rtlCol="0">
            <a:spAutoFit/>
          </a:bodyPr>
          <a:lstStyle/>
          <a:p>
            <a:r>
              <a:rPr lang="en-GB" sz="1600" b="1" dirty="0" smtClean="0"/>
              <a:t>Pros</a:t>
            </a:r>
            <a:r>
              <a:rPr lang="en-GB" sz="1600" dirty="0" smtClean="0"/>
              <a:t>:</a:t>
            </a:r>
          </a:p>
          <a:p>
            <a:pPr marL="285750" indent="-285750">
              <a:buFont typeface="Arial" panose="020B0604020202020204" pitchFamily="34" charset="0"/>
              <a:buChar char="•"/>
            </a:pPr>
            <a:r>
              <a:rPr lang="en-GB" sz="1600" dirty="0" smtClean="0"/>
              <a:t>Offers treatment to a terminal disease</a:t>
            </a:r>
          </a:p>
          <a:p>
            <a:pPr marL="285750" indent="-285750">
              <a:buFont typeface="Arial" panose="020B0604020202020204" pitchFamily="34" charset="0"/>
              <a:buChar char="•"/>
            </a:pPr>
            <a:r>
              <a:rPr lang="en-GB" sz="1600" dirty="0" smtClean="0"/>
              <a:t>First in class</a:t>
            </a:r>
          </a:p>
        </p:txBody>
      </p:sp>
      <p:sp>
        <p:nvSpPr>
          <p:cNvPr id="21" name="TextBox 20"/>
          <p:cNvSpPr txBox="1"/>
          <p:nvPr/>
        </p:nvSpPr>
        <p:spPr>
          <a:xfrm>
            <a:off x="3433778" y="3284984"/>
            <a:ext cx="2650390" cy="1815882"/>
          </a:xfrm>
          <a:prstGeom prst="rect">
            <a:avLst/>
          </a:prstGeom>
          <a:noFill/>
        </p:spPr>
        <p:txBody>
          <a:bodyPr wrap="square" numCol="1" rtlCol="0">
            <a:spAutoFit/>
          </a:bodyPr>
          <a:lstStyle/>
          <a:p>
            <a:r>
              <a:rPr lang="en-GB" sz="1600" b="1" dirty="0" smtClean="0"/>
              <a:t>Cons</a:t>
            </a:r>
            <a:r>
              <a:rPr lang="en-GB" sz="1600" dirty="0" smtClean="0"/>
              <a:t>:</a:t>
            </a:r>
          </a:p>
          <a:p>
            <a:pPr marL="285750" indent="-285750">
              <a:buFont typeface="Arial" panose="020B0604020202020204" pitchFamily="34" charset="0"/>
              <a:buChar char="•"/>
            </a:pPr>
            <a:r>
              <a:rPr lang="en-GB" sz="1600" dirty="0" smtClean="0"/>
              <a:t>Already many asthma drugs available on NHS</a:t>
            </a:r>
          </a:p>
          <a:p>
            <a:pPr marL="285750" indent="-285750">
              <a:buFont typeface="Arial" panose="020B0604020202020204" pitchFamily="34" charset="0"/>
              <a:buChar char="•"/>
            </a:pPr>
            <a:r>
              <a:rPr lang="en-GB" sz="1600" dirty="0" smtClean="0"/>
              <a:t>Have to take medicine every day</a:t>
            </a:r>
          </a:p>
          <a:p>
            <a:pPr marL="285750" indent="-285750">
              <a:buFont typeface="Arial" panose="020B0604020202020204" pitchFamily="34" charset="0"/>
              <a:buChar char="•"/>
            </a:pPr>
            <a:r>
              <a:rPr lang="en-GB" sz="1600" dirty="0" smtClean="0"/>
              <a:t>Eases symptoms but does not treat</a:t>
            </a:r>
            <a:endParaRPr lang="en-GB" sz="1600" dirty="0"/>
          </a:p>
        </p:txBody>
      </p:sp>
      <p:sp>
        <p:nvSpPr>
          <p:cNvPr id="22" name="TextBox 21"/>
          <p:cNvSpPr txBox="1"/>
          <p:nvPr/>
        </p:nvSpPr>
        <p:spPr>
          <a:xfrm>
            <a:off x="6215521" y="3356992"/>
            <a:ext cx="2244911" cy="1846659"/>
          </a:xfrm>
          <a:prstGeom prst="rect">
            <a:avLst/>
          </a:prstGeom>
          <a:noFill/>
        </p:spPr>
        <p:txBody>
          <a:bodyPr wrap="square" numCol="1" rtlCol="0">
            <a:spAutoFit/>
          </a:bodyPr>
          <a:lstStyle/>
          <a:p>
            <a:r>
              <a:rPr lang="en-GB" sz="1600" b="1" dirty="0" smtClean="0"/>
              <a:t>Cons</a:t>
            </a:r>
            <a:r>
              <a:rPr lang="en-GB" sz="1600" dirty="0" smtClean="0"/>
              <a:t>:</a:t>
            </a:r>
          </a:p>
          <a:p>
            <a:pPr marL="285750" indent="-285750">
              <a:buFont typeface="Arial" panose="020B0604020202020204" pitchFamily="34" charset="0"/>
              <a:buChar char="•"/>
            </a:pPr>
            <a:r>
              <a:rPr lang="en-GB" sz="1600" dirty="0" smtClean="0"/>
              <a:t>Expensive</a:t>
            </a:r>
          </a:p>
          <a:p>
            <a:pPr marL="285750" indent="-285750">
              <a:buFont typeface="Arial" panose="020B0604020202020204" pitchFamily="34" charset="0"/>
              <a:buChar char="•"/>
            </a:pPr>
            <a:r>
              <a:rPr lang="en-GB" sz="1600" dirty="0" smtClean="0"/>
              <a:t>Small patient population</a:t>
            </a:r>
          </a:p>
          <a:p>
            <a:pPr marL="285750" indent="-285750">
              <a:buFont typeface="Arial" panose="020B0604020202020204" pitchFamily="34" charset="0"/>
              <a:buChar char="•"/>
            </a:pPr>
            <a:r>
              <a:rPr lang="en-GB" sz="1600" dirty="0" smtClean="0"/>
              <a:t>Treatment for a preventable disease</a:t>
            </a:r>
            <a:endParaRPr lang="en-GB" sz="1600" dirty="0"/>
          </a:p>
          <a:p>
            <a:endParaRPr lang="en-GB" dirty="0"/>
          </a:p>
        </p:txBody>
      </p:sp>
    </p:spTree>
    <p:extLst>
      <p:ext uri="{BB962C8B-B14F-4D97-AF65-F5344CB8AC3E}">
        <p14:creationId xmlns:p14="http://schemas.microsoft.com/office/powerpoint/2010/main" val="2110760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P spid="19" grpId="0"/>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332656"/>
            <a:ext cx="7520940" cy="548640"/>
          </a:xfrm>
          <a:solidFill>
            <a:schemeClr val="accent2">
              <a:lumMod val="20000"/>
              <a:lumOff val="80000"/>
            </a:schemeClr>
          </a:solidFill>
        </p:spPr>
        <p:txBody>
          <a:bodyPr/>
          <a:lstStyle/>
          <a:p>
            <a:r>
              <a:rPr lang="en-GB" dirty="0" smtClean="0"/>
              <a:t>Summary</a:t>
            </a:r>
            <a:endParaRPr lang="en-GB" dirty="0"/>
          </a:p>
        </p:txBody>
      </p:sp>
      <p:sp>
        <p:nvSpPr>
          <p:cNvPr id="3" name="Content Placeholder 2"/>
          <p:cNvSpPr>
            <a:spLocks noGrp="1"/>
          </p:cNvSpPr>
          <p:nvPr>
            <p:ph idx="1"/>
          </p:nvPr>
        </p:nvSpPr>
        <p:spPr>
          <a:xfrm>
            <a:off x="539552" y="1145295"/>
            <a:ext cx="7520940" cy="3579849"/>
          </a:xfrm>
        </p:spPr>
        <p:txBody>
          <a:bodyPr>
            <a:normAutofit/>
          </a:bodyPr>
          <a:lstStyle/>
          <a:p>
            <a:r>
              <a:rPr lang="en-GB" sz="2800" dirty="0" smtClean="0"/>
              <a:t>What we have discussed in this session:</a:t>
            </a:r>
          </a:p>
          <a:p>
            <a:pPr>
              <a:buFont typeface="Arial" panose="020B0604020202020204" pitchFamily="34" charset="0"/>
              <a:buChar char="•"/>
            </a:pPr>
            <a:r>
              <a:rPr lang="en-GB" sz="2400" b="0" dirty="0" smtClean="0"/>
              <a:t>NICE and MHRA</a:t>
            </a:r>
          </a:p>
          <a:p>
            <a:pPr>
              <a:buFont typeface="Arial" panose="020B0604020202020204" pitchFamily="34" charset="0"/>
              <a:buChar char="•"/>
            </a:pPr>
            <a:r>
              <a:rPr lang="en-GB" sz="2400" b="0" dirty="0" smtClean="0"/>
              <a:t>Many factors need to be considered, and different people will have different views on a medicine’s benefits vs costs</a:t>
            </a:r>
          </a:p>
          <a:p>
            <a:pPr>
              <a:buFont typeface="Arial" panose="020B0604020202020204" pitchFamily="34" charset="0"/>
              <a:buChar char="•"/>
            </a:pPr>
            <a:r>
              <a:rPr lang="en-GB" sz="2400" b="0" dirty="0" smtClean="0"/>
              <a:t>Calculating quality-adjusted life years.</a:t>
            </a:r>
          </a:p>
          <a:p>
            <a:pPr>
              <a:buFont typeface="Arial" panose="020B0604020202020204" pitchFamily="34" charset="0"/>
              <a:buChar char="•"/>
            </a:pPr>
            <a:r>
              <a:rPr lang="en-GB" sz="2800" b="0" dirty="0" smtClean="0"/>
              <a:t>There is no “wrong” answer!</a:t>
            </a:r>
            <a:endParaRPr lang="en-GB" sz="2800" b="0" dirty="0"/>
          </a:p>
          <a:p>
            <a:endParaRPr lang="en-GB" sz="1800" dirty="0" smtClean="0"/>
          </a:p>
        </p:txBody>
      </p:sp>
    </p:spTree>
    <p:extLst>
      <p:ext uri="{BB962C8B-B14F-4D97-AF65-F5344CB8AC3E}">
        <p14:creationId xmlns:p14="http://schemas.microsoft.com/office/powerpoint/2010/main" val="2932912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79512" y="188640"/>
            <a:ext cx="8208912" cy="648072"/>
          </a:xfrm>
          <a:solidFill>
            <a:schemeClr val="accent2">
              <a:lumMod val="20000"/>
              <a:lumOff val="80000"/>
            </a:schemeClr>
          </a:solidFill>
        </p:spPr>
        <p:txBody>
          <a:bodyPr/>
          <a:lstStyle/>
          <a:p>
            <a:r>
              <a:rPr lang="en-GB" dirty="0" smtClean="0"/>
              <a:t>NICE PICK N’ MIX Overview</a:t>
            </a:r>
            <a:endParaRPr lang="en-GB" dirty="0"/>
          </a:p>
        </p:txBody>
      </p:sp>
      <p:sp>
        <p:nvSpPr>
          <p:cNvPr id="6" name="TextBox 5"/>
          <p:cNvSpPr txBox="1"/>
          <p:nvPr/>
        </p:nvSpPr>
        <p:spPr>
          <a:xfrm>
            <a:off x="323528" y="1268760"/>
            <a:ext cx="8352928" cy="3046988"/>
          </a:xfrm>
          <a:prstGeom prst="rect">
            <a:avLst/>
          </a:prstGeom>
          <a:noFill/>
        </p:spPr>
        <p:txBody>
          <a:bodyPr wrap="square" rtlCol="0">
            <a:spAutoFit/>
          </a:bodyPr>
          <a:lstStyle/>
          <a:p>
            <a:r>
              <a:rPr lang="en-GB" sz="2400" dirty="0" smtClean="0"/>
              <a:t>In this workshop you will:</a:t>
            </a:r>
          </a:p>
          <a:p>
            <a:pPr marL="285750" indent="-285750">
              <a:buFont typeface="Arial" panose="020B0604020202020204" pitchFamily="34" charset="0"/>
              <a:buChar char="•"/>
            </a:pPr>
            <a:r>
              <a:rPr lang="en-GB" sz="2400" dirty="0" smtClean="0"/>
              <a:t>Learn about the process of choosing medicines for the NHS</a:t>
            </a:r>
          </a:p>
          <a:p>
            <a:pPr marL="285750" indent="-285750">
              <a:buFont typeface="Arial" panose="020B0604020202020204" pitchFamily="34" charset="0"/>
              <a:buChar char="•"/>
            </a:pPr>
            <a:endParaRPr lang="en-GB" sz="2400" dirty="0" smtClean="0"/>
          </a:p>
          <a:p>
            <a:pPr marL="285750" indent="-285750">
              <a:buFont typeface="Arial" panose="020B0604020202020204" pitchFamily="34" charset="0"/>
              <a:buChar char="•"/>
            </a:pPr>
            <a:r>
              <a:rPr lang="en-GB" sz="2400" dirty="0" smtClean="0"/>
              <a:t>Learn how quality of life can be used in these in decisions</a:t>
            </a:r>
          </a:p>
          <a:p>
            <a:pPr marL="285750" indent="-285750">
              <a:buFont typeface="Arial" panose="020B0604020202020204" pitchFamily="34" charset="0"/>
              <a:buChar char="•"/>
            </a:pPr>
            <a:endParaRPr lang="en-GB" sz="2400" dirty="0" smtClean="0"/>
          </a:p>
          <a:p>
            <a:pPr marL="285750" indent="-285750">
              <a:buFont typeface="Arial" panose="020B0604020202020204" pitchFamily="34" charset="0"/>
              <a:buChar char="•"/>
            </a:pPr>
            <a:r>
              <a:rPr lang="en-GB" sz="2400" dirty="0" smtClean="0"/>
              <a:t>Have the chance to debate and decide if a new medicine should be provided by the NHS</a:t>
            </a:r>
          </a:p>
          <a:p>
            <a:pPr marL="285750" indent="-285750">
              <a:buFont typeface="Arial" panose="020B0604020202020204" pitchFamily="34" charset="0"/>
              <a:buChar char="•"/>
            </a:pPr>
            <a:endParaRPr lang="en-GB" sz="2400" dirty="0"/>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5580112" y="3933055"/>
            <a:ext cx="3515881" cy="263691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850312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Curved Connector 11"/>
          <p:cNvCxnSpPr>
            <a:stCxn id="6" idx="1"/>
            <a:endCxn id="3" idx="7"/>
          </p:cNvCxnSpPr>
          <p:nvPr/>
        </p:nvCxnSpPr>
        <p:spPr>
          <a:xfrm rot="10800000">
            <a:off x="4882956" y="1983932"/>
            <a:ext cx="1129204" cy="312685"/>
          </a:xfrm>
          <a:prstGeom prst="curvedConnector4">
            <a:avLst>
              <a:gd name="adj1" fmla="val -1517"/>
              <a:gd name="adj2" fmla="val 208639"/>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Curved Connector 6"/>
          <p:cNvCxnSpPr>
            <a:stCxn id="8" idx="3"/>
            <a:endCxn id="3" idx="1"/>
          </p:cNvCxnSpPr>
          <p:nvPr/>
        </p:nvCxnSpPr>
        <p:spPr>
          <a:xfrm flipV="1">
            <a:off x="2915816" y="1983931"/>
            <a:ext cx="1053348" cy="312685"/>
          </a:xfrm>
          <a:prstGeom prst="curvedConnector4">
            <a:avLst>
              <a:gd name="adj1" fmla="val 452"/>
              <a:gd name="adj2" fmla="val 203743"/>
            </a:avLst>
          </a:prstGeom>
          <a:ln w="19050">
            <a:tailEnd type="arrow"/>
          </a:ln>
        </p:spPr>
        <p:style>
          <a:lnRef idx="2">
            <a:schemeClr val="dk1"/>
          </a:lnRef>
          <a:fillRef idx="0">
            <a:schemeClr val="dk1"/>
          </a:fillRef>
          <a:effectRef idx="1">
            <a:schemeClr val="dk1"/>
          </a:effectRef>
          <a:fontRef idx="minor">
            <a:schemeClr val="tx1"/>
          </a:fontRef>
        </p:style>
      </p:cxnSp>
      <p:sp>
        <p:nvSpPr>
          <p:cNvPr id="6" name="Text Placeholder 5"/>
          <p:cNvSpPr>
            <a:spLocks noGrp="1"/>
          </p:cNvSpPr>
          <p:nvPr>
            <p:ph type="body" sz="half" idx="2"/>
          </p:nvPr>
        </p:nvSpPr>
        <p:spPr>
          <a:xfrm>
            <a:off x="6012160" y="1785591"/>
            <a:ext cx="2612504" cy="1022050"/>
          </a:xfrm>
        </p:spPr>
        <p:style>
          <a:lnRef idx="2">
            <a:schemeClr val="accent3"/>
          </a:lnRef>
          <a:fillRef idx="1">
            <a:schemeClr val="lt1"/>
          </a:fillRef>
          <a:effectRef idx="0">
            <a:schemeClr val="accent3"/>
          </a:effectRef>
          <a:fontRef idx="minor">
            <a:schemeClr val="dk1"/>
          </a:fontRef>
        </p:style>
        <p:txBody>
          <a:bodyPr/>
          <a:lstStyle/>
          <a:p>
            <a:r>
              <a:rPr lang="en-GB" sz="2000" dirty="0" smtClean="0"/>
              <a:t>NICE </a:t>
            </a:r>
          </a:p>
          <a:p>
            <a:r>
              <a:rPr lang="en-GB" dirty="0" smtClean="0"/>
              <a:t>National Institute of Health and Care Excellence</a:t>
            </a:r>
            <a:endParaRPr lang="en-GB" dirty="0"/>
          </a:p>
        </p:txBody>
      </p:sp>
      <p:sp>
        <p:nvSpPr>
          <p:cNvPr id="5" name="Content Placeholder 4"/>
          <p:cNvSpPr>
            <a:spLocks noGrp="1"/>
          </p:cNvSpPr>
          <p:nvPr>
            <p:ph idx="4294967295"/>
          </p:nvPr>
        </p:nvSpPr>
        <p:spPr>
          <a:xfrm>
            <a:off x="0" y="4365625"/>
            <a:ext cx="7632700" cy="2016125"/>
          </a:xfrm>
        </p:spPr>
        <p:style>
          <a:lnRef idx="2">
            <a:schemeClr val="accent6"/>
          </a:lnRef>
          <a:fillRef idx="1">
            <a:schemeClr val="lt1"/>
          </a:fillRef>
          <a:effectRef idx="0">
            <a:schemeClr val="accent6"/>
          </a:effectRef>
          <a:fontRef idx="minor">
            <a:schemeClr val="dk1"/>
          </a:fontRef>
        </p:style>
        <p:txBody>
          <a:bodyPr lIns="144000" tIns="72000">
            <a:noAutofit/>
          </a:bodyPr>
          <a:lstStyle/>
          <a:p>
            <a:pPr>
              <a:spcBef>
                <a:spcPts val="0"/>
              </a:spcBef>
              <a:buFont typeface="Arial" panose="020B0604020202020204" pitchFamily="34" charset="0"/>
              <a:buChar char="•"/>
            </a:pPr>
            <a:r>
              <a:rPr lang="en-GB" sz="2200" dirty="0" smtClean="0">
                <a:solidFill>
                  <a:schemeClr val="tx2">
                    <a:lumMod val="25000"/>
                  </a:schemeClr>
                </a:solidFill>
              </a:rPr>
              <a:t>No medicine </a:t>
            </a:r>
            <a:r>
              <a:rPr lang="en-GB" sz="2200" dirty="0">
                <a:solidFill>
                  <a:schemeClr val="tx2">
                    <a:lumMod val="25000"/>
                  </a:schemeClr>
                </a:solidFill>
              </a:rPr>
              <a:t>is completely risk </a:t>
            </a:r>
            <a:r>
              <a:rPr lang="en-GB" sz="2200" dirty="0" smtClean="0">
                <a:solidFill>
                  <a:schemeClr val="tx2">
                    <a:lumMod val="25000"/>
                  </a:schemeClr>
                </a:solidFill>
              </a:rPr>
              <a:t>free</a:t>
            </a:r>
            <a:r>
              <a:rPr lang="en-GB" sz="2000" dirty="0" smtClean="0">
                <a:solidFill>
                  <a:schemeClr val="tx2">
                    <a:lumMod val="25000"/>
                  </a:schemeClr>
                </a:solidFill>
              </a:rPr>
              <a:t>.</a:t>
            </a:r>
          </a:p>
          <a:p>
            <a:pPr>
              <a:spcBef>
                <a:spcPts val="0"/>
              </a:spcBef>
            </a:pPr>
            <a:endParaRPr lang="en-GB" sz="600" b="0" dirty="0" smtClean="0">
              <a:solidFill>
                <a:schemeClr val="tx2">
                  <a:lumMod val="25000"/>
                </a:schemeClr>
              </a:solidFill>
            </a:endParaRPr>
          </a:p>
          <a:p>
            <a:pPr>
              <a:spcBef>
                <a:spcPts val="0"/>
              </a:spcBef>
              <a:buFont typeface="Arial" panose="020B0604020202020204" pitchFamily="34" charset="0"/>
              <a:buChar char="•"/>
            </a:pPr>
            <a:r>
              <a:rPr lang="en-GB" sz="2200" dirty="0" smtClean="0">
                <a:solidFill>
                  <a:schemeClr val="tx2">
                    <a:lumMod val="25000"/>
                  </a:schemeClr>
                </a:solidFill>
              </a:rPr>
              <a:t>Before a new treatment is given on the NHS, many trials/checks must be carried out and </a:t>
            </a:r>
            <a:r>
              <a:rPr lang="en-GB" sz="2200" dirty="0">
                <a:solidFill>
                  <a:schemeClr val="tx2">
                    <a:lumMod val="25000"/>
                  </a:schemeClr>
                </a:solidFill>
              </a:rPr>
              <a:t>the benefits of a </a:t>
            </a:r>
            <a:r>
              <a:rPr lang="en-GB" sz="2200" dirty="0" smtClean="0">
                <a:solidFill>
                  <a:schemeClr val="tx2">
                    <a:lumMod val="25000"/>
                  </a:schemeClr>
                </a:solidFill>
              </a:rPr>
              <a:t>medicine should be </a:t>
            </a:r>
            <a:r>
              <a:rPr lang="en-GB" sz="2200" dirty="0">
                <a:solidFill>
                  <a:schemeClr val="tx2">
                    <a:lumMod val="25000"/>
                  </a:schemeClr>
                </a:solidFill>
              </a:rPr>
              <a:t>believed </a:t>
            </a:r>
            <a:r>
              <a:rPr lang="en-GB" sz="2200" dirty="0" smtClean="0">
                <a:solidFill>
                  <a:schemeClr val="tx2">
                    <a:lumMod val="25000"/>
                  </a:schemeClr>
                </a:solidFill>
              </a:rPr>
              <a:t>to outweigh </a:t>
            </a:r>
            <a:r>
              <a:rPr lang="en-GB" sz="2200" dirty="0">
                <a:solidFill>
                  <a:schemeClr val="tx2">
                    <a:lumMod val="25000"/>
                  </a:schemeClr>
                </a:solidFill>
              </a:rPr>
              <a:t>the risks</a:t>
            </a:r>
            <a:r>
              <a:rPr lang="en-GB" sz="2200" dirty="0" smtClean="0">
                <a:solidFill>
                  <a:schemeClr val="tx2">
                    <a:lumMod val="25000"/>
                  </a:schemeClr>
                </a:solidFill>
              </a:rPr>
              <a:t>.</a:t>
            </a:r>
          </a:p>
          <a:p>
            <a:pPr>
              <a:spcBef>
                <a:spcPts val="0"/>
              </a:spcBef>
              <a:buFont typeface="Arial" panose="020B0604020202020204" pitchFamily="34" charset="0"/>
              <a:buChar char="•"/>
            </a:pPr>
            <a:endParaRPr lang="en-GB" sz="700" dirty="0" smtClean="0">
              <a:solidFill>
                <a:schemeClr val="tx2">
                  <a:lumMod val="25000"/>
                </a:schemeClr>
              </a:solidFill>
            </a:endParaRPr>
          </a:p>
          <a:p>
            <a:pPr>
              <a:spcBef>
                <a:spcPts val="0"/>
              </a:spcBef>
              <a:buFont typeface="Arial" panose="020B0604020202020204" pitchFamily="34" charset="0"/>
              <a:buChar char="•"/>
            </a:pPr>
            <a:r>
              <a:rPr lang="en-GB" sz="2200" dirty="0" smtClean="0">
                <a:solidFill>
                  <a:schemeClr val="tx2">
                    <a:lumMod val="25000"/>
                  </a:schemeClr>
                </a:solidFill>
              </a:rPr>
              <a:t>This takes careful consideration of many factors…</a:t>
            </a:r>
          </a:p>
        </p:txBody>
      </p:sp>
      <p:sp>
        <p:nvSpPr>
          <p:cNvPr id="2" name="TextBox 1"/>
          <p:cNvSpPr txBox="1"/>
          <p:nvPr/>
        </p:nvSpPr>
        <p:spPr>
          <a:xfrm>
            <a:off x="323528" y="188639"/>
            <a:ext cx="8383857" cy="1077218"/>
          </a:xfrm>
          <a:prstGeom prst="rect">
            <a:avLst/>
          </a:prstGeom>
          <a:solidFill>
            <a:schemeClr val="accent2">
              <a:lumMod val="20000"/>
              <a:lumOff val="80000"/>
              <a:alpha val="70000"/>
            </a:schemeClr>
          </a:solidFill>
        </p:spPr>
        <p:txBody>
          <a:bodyPr wrap="square" rtlCol="0">
            <a:spAutoFit/>
          </a:bodyPr>
          <a:lstStyle/>
          <a:p>
            <a:r>
              <a:rPr lang="en-GB" sz="3200" dirty="0">
                <a:solidFill>
                  <a:schemeClr val="tx2">
                    <a:lumMod val="25000"/>
                  </a:schemeClr>
                </a:solidFill>
              </a:rPr>
              <a:t>Who chooses which medicines you can get in the UK?</a:t>
            </a:r>
          </a:p>
        </p:txBody>
      </p:sp>
      <p:sp>
        <p:nvSpPr>
          <p:cNvPr id="8" name="Text Placeholder 5"/>
          <p:cNvSpPr txBox="1">
            <a:spLocks/>
          </p:cNvSpPr>
          <p:nvPr/>
        </p:nvSpPr>
        <p:spPr>
          <a:xfrm>
            <a:off x="449919" y="1785591"/>
            <a:ext cx="2465897" cy="1022050"/>
          </a:xfrm>
          <a:prstGeom prst="rect">
            <a:avLst/>
          </a:prstGeom>
        </p:spPr>
        <p:style>
          <a:lnRef idx="2">
            <a:schemeClr val="accent6"/>
          </a:lnRef>
          <a:fillRef idx="1">
            <a:schemeClr val="lt1"/>
          </a:fillRef>
          <a:effectRef idx="0">
            <a:schemeClr val="accent6"/>
          </a:effectRef>
          <a:fontRef idx="minor">
            <a:schemeClr val="dk1"/>
          </a:fontRef>
        </p:style>
        <p:txBody>
          <a:bodyPr vert="horz" lIns="91440" tIns="45720" rIns="91440" bIns="45720" rtlCol="0">
            <a:normAutofit/>
          </a:bodyPr>
          <a:lstStyle>
            <a:lvl1pPr marL="0" indent="0" algn="l" defTabSz="914400" rtl="0" eaLnBrk="1" latinLnBrk="0" hangingPunct="1">
              <a:spcBef>
                <a:spcPts val="800"/>
              </a:spcBef>
              <a:buFont typeface="Arial" pitchFamily="34" charset="0"/>
              <a:buNone/>
              <a:defRPr sz="1400" b="1" kern="1200">
                <a:solidFill>
                  <a:schemeClr val="tx2"/>
                </a:solidFill>
                <a:latin typeface="+mn-lt"/>
                <a:ea typeface="+mn-ea"/>
                <a:cs typeface="+mn-cs"/>
              </a:defRPr>
            </a:lvl1pPr>
            <a:lvl2pPr marL="457200" indent="0" algn="l" defTabSz="914400" rtl="0" eaLnBrk="1" latinLnBrk="0" hangingPunct="1">
              <a:spcBef>
                <a:spcPts val="300"/>
              </a:spcBef>
              <a:buClr>
                <a:schemeClr val="accent2"/>
              </a:buClr>
              <a:buFont typeface="Wingdings" pitchFamily="2" charset="2"/>
              <a:buNone/>
              <a:defRPr sz="1200" kern="1200">
                <a:solidFill>
                  <a:schemeClr val="tx1"/>
                </a:solidFill>
                <a:latin typeface="+mn-lt"/>
                <a:ea typeface="+mn-ea"/>
                <a:cs typeface="+mn-cs"/>
              </a:defRPr>
            </a:lvl2pPr>
            <a:lvl3pPr marL="914400" indent="0" algn="l" defTabSz="914400" rtl="0" eaLnBrk="1" latinLnBrk="0" hangingPunct="1">
              <a:spcBef>
                <a:spcPts val="300"/>
              </a:spcBef>
              <a:buClr>
                <a:schemeClr val="accent2"/>
              </a:buClr>
              <a:buFont typeface="Wingdings" pitchFamily="2" charset="2"/>
              <a:buNone/>
              <a:defRPr sz="1000" kern="1200">
                <a:solidFill>
                  <a:schemeClr val="tx1"/>
                </a:solidFill>
                <a:latin typeface="+mn-lt"/>
                <a:ea typeface="+mn-ea"/>
                <a:cs typeface="+mn-cs"/>
              </a:defRPr>
            </a:lvl3pPr>
            <a:lvl4pPr marL="1371600" indent="0" algn="l" defTabSz="914400" rtl="0" eaLnBrk="1" latinLnBrk="0" hangingPunct="1">
              <a:spcBef>
                <a:spcPts val="300"/>
              </a:spcBef>
              <a:buClr>
                <a:schemeClr val="accent2"/>
              </a:buClr>
              <a:buFont typeface="Wingdings" pitchFamily="2" charset="2"/>
              <a:buNone/>
              <a:defRPr sz="900" kern="1200">
                <a:solidFill>
                  <a:schemeClr val="tx1"/>
                </a:solidFill>
                <a:latin typeface="+mn-lt"/>
                <a:ea typeface="+mn-ea"/>
                <a:cs typeface="+mn-cs"/>
              </a:defRPr>
            </a:lvl4pPr>
            <a:lvl5pPr marL="1828800" indent="0" algn="l" defTabSz="914400" rtl="0" eaLnBrk="1" latinLnBrk="0" hangingPunct="1">
              <a:spcBef>
                <a:spcPts val="300"/>
              </a:spcBef>
              <a:buClr>
                <a:schemeClr val="accent2"/>
              </a:buClr>
              <a:buFont typeface="Wingdings" pitchFamily="2" charset="2"/>
              <a:buNone/>
              <a:defRPr sz="900" kern="1200">
                <a:solidFill>
                  <a:schemeClr val="tx1"/>
                </a:solidFill>
                <a:latin typeface="+mn-lt"/>
                <a:ea typeface="+mn-ea"/>
                <a:cs typeface="+mn-cs"/>
              </a:defRPr>
            </a:lvl5pPr>
            <a:lvl6pPr marL="2286000" indent="0" algn="l" defTabSz="914400" rtl="0" eaLnBrk="1" latinLnBrk="0" hangingPunct="1">
              <a:spcBef>
                <a:spcPts val="300"/>
              </a:spcBef>
              <a:buClr>
                <a:schemeClr val="accent2"/>
              </a:buClr>
              <a:buFont typeface="Wingdings" pitchFamily="2" charset="2"/>
              <a:buNone/>
              <a:defRPr sz="900" kern="1200">
                <a:solidFill>
                  <a:schemeClr val="tx1"/>
                </a:solidFill>
                <a:latin typeface="+mn-lt"/>
                <a:ea typeface="+mn-ea"/>
                <a:cs typeface="+mn-cs"/>
              </a:defRPr>
            </a:lvl6pPr>
            <a:lvl7pPr marL="2743200" indent="0" algn="l" defTabSz="914400" rtl="0" eaLnBrk="1" latinLnBrk="0" hangingPunct="1">
              <a:spcBef>
                <a:spcPts val="300"/>
              </a:spcBef>
              <a:buClr>
                <a:schemeClr val="accent2"/>
              </a:buClr>
              <a:buFont typeface="Wingdings" pitchFamily="2" charset="2"/>
              <a:buNone/>
              <a:defRPr sz="900" kern="1200">
                <a:solidFill>
                  <a:schemeClr val="tx1"/>
                </a:solidFill>
                <a:latin typeface="+mn-lt"/>
                <a:ea typeface="+mn-ea"/>
                <a:cs typeface="+mn-cs"/>
              </a:defRPr>
            </a:lvl7pPr>
            <a:lvl8pPr marL="3200400" indent="0" algn="l" defTabSz="914400" rtl="0" eaLnBrk="1" latinLnBrk="0" hangingPunct="1">
              <a:spcBef>
                <a:spcPts val="300"/>
              </a:spcBef>
              <a:buClr>
                <a:schemeClr val="accent2"/>
              </a:buClr>
              <a:buFont typeface="Wingdings" pitchFamily="2" charset="2"/>
              <a:buNone/>
              <a:defRPr sz="900" kern="1200">
                <a:solidFill>
                  <a:schemeClr val="tx1"/>
                </a:solidFill>
                <a:latin typeface="+mn-lt"/>
                <a:ea typeface="+mn-ea"/>
                <a:cs typeface="+mn-cs"/>
              </a:defRPr>
            </a:lvl8pPr>
            <a:lvl9pPr marL="3657600" indent="0" algn="l" defTabSz="914400" rtl="0" eaLnBrk="1" latinLnBrk="0" hangingPunct="1">
              <a:spcBef>
                <a:spcPts val="300"/>
              </a:spcBef>
              <a:buClr>
                <a:schemeClr val="accent2"/>
              </a:buClr>
              <a:buFont typeface="Wingdings" pitchFamily="2" charset="2"/>
              <a:buNone/>
              <a:defRPr sz="900" kern="1200">
                <a:solidFill>
                  <a:schemeClr val="tx1"/>
                </a:solidFill>
                <a:latin typeface="+mn-lt"/>
                <a:ea typeface="+mn-ea"/>
                <a:cs typeface="+mn-cs"/>
              </a:defRPr>
            </a:lvl9pPr>
          </a:lstStyle>
          <a:p>
            <a:r>
              <a:rPr lang="en-GB" sz="2000" dirty="0" smtClean="0"/>
              <a:t>MHRA </a:t>
            </a:r>
          </a:p>
          <a:p>
            <a:r>
              <a:rPr lang="en-GB" dirty="0" smtClean="0"/>
              <a:t>Medical and Healthcare Products Regulatory Agency</a:t>
            </a:r>
            <a:endParaRPr lang="en-GB" dirty="0"/>
          </a:p>
        </p:txBody>
      </p:sp>
      <p:sp>
        <p:nvSpPr>
          <p:cNvPr id="9" name="TextBox 8"/>
          <p:cNvSpPr txBox="1"/>
          <p:nvPr/>
        </p:nvSpPr>
        <p:spPr>
          <a:xfrm>
            <a:off x="1331640" y="2716065"/>
            <a:ext cx="2088232" cy="923330"/>
          </a:xfrm>
          <a:prstGeom prst="rect">
            <a:avLst/>
          </a:prstGeom>
          <a:solidFill>
            <a:schemeClr val="accent2">
              <a:lumMod val="40000"/>
              <a:lumOff val="60000"/>
            </a:schemeClr>
          </a:solidFill>
          <a:ln w="28575">
            <a:solidFill>
              <a:schemeClr val="accent2">
                <a:lumMod val="75000"/>
              </a:schemeClr>
            </a:solidFill>
          </a:ln>
        </p:spPr>
        <p:txBody>
          <a:bodyPr wrap="square" rtlCol="0">
            <a:spAutoFit/>
          </a:bodyPr>
          <a:lstStyle/>
          <a:p>
            <a:r>
              <a:rPr lang="en-GB" dirty="0" smtClean="0"/>
              <a:t>The authority who ensures the medicine works.</a:t>
            </a:r>
            <a:endParaRPr lang="en-GB" dirty="0"/>
          </a:p>
        </p:txBody>
      </p:sp>
      <p:sp>
        <p:nvSpPr>
          <p:cNvPr id="10" name="TextBox 9"/>
          <p:cNvSpPr txBox="1"/>
          <p:nvPr/>
        </p:nvSpPr>
        <p:spPr>
          <a:xfrm>
            <a:off x="5436096" y="2716065"/>
            <a:ext cx="2215740" cy="923330"/>
          </a:xfrm>
          <a:prstGeom prst="rect">
            <a:avLst/>
          </a:prstGeom>
          <a:solidFill>
            <a:schemeClr val="accent3">
              <a:lumMod val="60000"/>
              <a:lumOff val="40000"/>
            </a:schemeClr>
          </a:solidFill>
          <a:ln w="28575">
            <a:solidFill>
              <a:schemeClr val="accent3">
                <a:lumMod val="75000"/>
              </a:schemeClr>
            </a:solidFill>
          </a:ln>
        </p:spPr>
        <p:txBody>
          <a:bodyPr wrap="square" rtlCol="0">
            <a:spAutoFit/>
          </a:bodyPr>
          <a:lstStyle/>
          <a:p>
            <a:pPr marL="0" lvl="1"/>
            <a:r>
              <a:rPr lang="en-GB" dirty="0" smtClean="0"/>
              <a:t>The authority </a:t>
            </a:r>
            <a:r>
              <a:rPr lang="en-GB" dirty="0"/>
              <a:t>who </a:t>
            </a:r>
            <a:r>
              <a:rPr lang="en-GB" dirty="0" smtClean="0"/>
              <a:t>decides if the UK are willing to pay for it.</a:t>
            </a:r>
            <a:endParaRPr lang="en-GB" sz="1600" dirty="0"/>
          </a:p>
        </p:txBody>
      </p:sp>
      <p:sp>
        <p:nvSpPr>
          <p:cNvPr id="3" name="Oval 2"/>
          <p:cNvSpPr/>
          <p:nvPr/>
        </p:nvSpPr>
        <p:spPr>
          <a:xfrm>
            <a:off x="3779912" y="1911134"/>
            <a:ext cx="1292296" cy="4970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t>NHS</a:t>
            </a:r>
            <a:endParaRPr lang="en-GB" sz="2400" b="1" dirty="0"/>
          </a:p>
        </p:txBody>
      </p:sp>
    </p:spTree>
    <p:extLst>
      <p:ext uri="{BB962C8B-B14F-4D97-AF65-F5344CB8AC3E}">
        <p14:creationId xmlns:p14="http://schemas.microsoft.com/office/powerpoint/2010/main" val="32476616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163929" y="595183"/>
            <a:ext cx="1728123" cy="1237276"/>
          </a:xfrm>
          <a:prstGeom prst="ellipse">
            <a:avLst/>
          </a:prstGeom>
          <a:solidFill>
            <a:schemeClr val="accent1">
              <a:lumMod val="75000"/>
            </a:schemeClr>
          </a:solidFill>
          <a:ln w="381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t>Cost to NHS </a:t>
            </a:r>
            <a:endParaRPr lang="en-GB" sz="2000" b="1" dirty="0"/>
          </a:p>
        </p:txBody>
      </p:sp>
      <p:sp>
        <p:nvSpPr>
          <p:cNvPr id="5" name="Oval 4"/>
          <p:cNvSpPr/>
          <p:nvPr/>
        </p:nvSpPr>
        <p:spPr>
          <a:xfrm>
            <a:off x="3548170" y="248847"/>
            <a:ext cx="1887926" cy="1307517"/>
          </a:xfrm>
          <a:prstGeom prst="ellipse">
            <a:avLst/>
          </a:prstGeom>
          <a:solidFill>
            <a:schemeClr val="accent1">
              <a:lumMod val="75000"/>
            </a:schemeClr>
          </a:solidFill>
          <a:ln w="381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t>How many it will help</a:t>
            </a:r>
            <a:endParaRPr lang="en-GB" sz="2000" b="1" dirty="0"/>
          </a:p>
        </p:txBody>
      </p:sp>
      <p:sp>
        <p:nvSpPr>
          <p:cNvPr id="6" name="Oval 5"/>
          <p:cNvSpPr/>
          <p:nvPr/>
        </p:nvSpPr>
        <p:spPr>
          <a:xfrm>
            <a:off x="1357914" y="3331540"/>
            <a:ext cx="1728191" cy="1271450"/>
          </a:xfrm>
          <a:prstGeom prst="ellipse">
            <a:avLst/>
          </a:prstGeom>
          <a:solidFill>
            <a:schemeClr val="accent1">
              <a:lumMod val="75000"/>
            </a:schemeClr>
          </a:solidFill>
          <a:ln w="381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Probability of drug working</a:t>
            </a:r>
            <a:endParaRPr lang="en-GB" b="1" dirty="0"/>
          </a:p>
        </p:txBody>
      </p:sp>
      <p:sp>
        <p:nvSpPr>
          <p:cNvPr id="7" name="Oval 6"/>
          <p:cNvSpPr/>
          <p:nvPr/>
        </p:nvSpPr>
        <p:spPr>
          <a:xfrm>
            <a:off x="3517685" y="3672703"/>
            <a:ext cx="1712474" cy="1180630"/>
          </a:xfrm>
          <a:prstGeom prst="ellipse">
            <a:avLst/>
          </a:prstGeom>
          <a:solidFill>
            <a:schemeClr val="accent1">
              <a:lumMod val="75000"/>
            </a:schemeClr>
          </a:solidFill>
          <a:ln w="381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t>Side Effects</a:t>
            </a:r>
            <a:endParaRPr lang="en-GB" sz="2000" b="1" dirty="0"/>
          </a:p>
        </p:txBody>
      </p:sp>
      <p:sp>
        <p:nvSpPr>
          <p:cNvPr id="8" name="Oval 7"/>
          <p:cNvSpPr/>
          <p:nvPr/>
        </p:nvSpPr>
        <p:spPr>
          <a:xfrm>
            <a:off x="7028131" y="2397111"/>
            <a:ext cx="1712474" cy="1206864"/>
          </a:xfrm>
          <a:prstGeom prst="ellipse">
            <a:avLst/>
          </a:prstGeom>
          <a:solidFill>
            <a:schemeClr val="accent1">
              <a:lumMod val="75000"/>
            </a:schemeClr>
          </a:solidFill>
          <a:ln w="381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t>Quality of Life</a:t>
            </a:r>
            <a:endParaRPr lang="en-GB" sz="2000" b="1" dirty="0"/>
          </a:p>
        </p:txBody>
      </p:sp>
      <p:sp>
        <p:nvSpPr>
          <p:cNvPr id="9" name="Oval 8"/>
          <p:cNvSpPr/>
          <p:nvPr/>
        </p:nvSpPr>
        <p:spPr>
          <a:xfrm>
            <a:off x="5686470" y="3583826"/>
            <a:ext cx="1712474" cy="1145859"/>
          </a:xfrm>
          <a:prstGeom prst="ellipse">
            <a:avLst/>
          </a:prstGeom>
          <a:solidFill>
            <a:schemeClr val="accent1">
              <a:lumMod val="75000"/>
            </a:schemeClr>
          </a:solidFill>
          <a:ln w="381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t>Benefit vs harm</a:t>
            </a:r>
            <a:endParaRPr lang="en-GB" sz="2000" b="1" dirty="0"/>
          </a:p>
        </p:txBody>
      </p:sp>
      <p:sp>
        <p:nvSpPr>
          <p:cNvPr id="10" name="Oval 9"/>
          <p:cNvSpPr/>
          <p:nvPr/>
        </p:nvSpPr>
        <p:spPr>
          <a:xfrm>
            <a:off x="6084168" y="695439"/>
            <a:ext cx="1800200" cy="1282645"/>
          </a:xfrm>
          <a:prstGeom prst="ellipse">
            <a:avLst/>
          </a:prstGeom>
          <a:solidFill>
            <a:schemeClr val="accent1">
              <a:lumMod val="75000"/>
            </a:schemeClr>
          </a:solidFill>
          <a:ln w="381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smtClean="0"/>
              <a:t>Better than current treatments?</a:t>
            </a:r>
            <a:endParaRPr lang="en-GB" sz="1600" b="1" dirty="0"/>
          </a:p>
        </p:txBody>
      </p:sp>
      <p:sp>
        <p:nvSpPr>
          <p:cNvPr id="11" name="Oval 10"/>
          <p:cNvSpPr/>
          <p:nvPr/>
        </p:nvSpPr>
        <p:spPr>
          <a:xfrm>
            <a:off x="2427623" y="1848805"/>
            <a:ext cx="4253499" cy="1440160"/>
          </a:xfrm>
          <a:prstGeom prst="ellipse">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lgn="ctr"/>
            <a:r>
              <a:rPr lang="en-GB" sz="2800" b="1" dirty="0" smtClean="0">
                <a:solidFill>
                  <a:schemeClr val="accent1">
                    <a:lumMod val="75000"/>
                  </a:schemeClr>
                </a:solidFill>
                <a:latin typeface="+mj-lt"/>
              </a:rPr>
              <a:t>Factors to consider</a:t>
            </a:r>
            <a:endParaRPr lang="en-GB" sz="2800" b="1" dirty="0">
              <a:solidFill>
                <a:schemeClr val="accent1">
                  <a:lumMod val="75000"/>
                </a:schemeClr>
              </a:solidFill>
              <a:latin typeface="+mj-lt"/>
            </a:endParaRPr>
          </a:p>
        </p:txBody>
      </p:sp>
      <p:sp>
        <p:nvSpPr>
          <p:cNvPr id="12" name="TextBox 11"/>
          <p:cNvSpPr txBox="1"/>
          <p:nvPr/>
        </p:nvSpPr>
        <p:spPr>
          <a:xfrm>
            <a:off x="537120" y="5500579"/>
            <a:ext cx="8113593" cy="954107"/>
          </a:xfrm>
          <a:prstGeom prst="rect">
            <a:avLst/>
          </a:prstGeom>
          <a:solidFill>
            <a:schemeClr val="bg1">
              <a:alpha val="44000"/>
            </a:schemeClr>
          </a:solidFill>
        </p:spPr>
        <p:txBody>
          <a:bodyPr wrap="square" rtlCol="0">
            <a:spAutoFit/>
          </a:bodyPr>
          <a:lstStyle/>
          <a:p>
            <a:r>
              <a:rPr lang="en-GB" sz="2800" dirty="0" smtClean="0"/>
              <a:t>All of these factors play a role in the decision of whether a drug will become available in the UK.</a:t>
            </a:r>
            <a:endParaRPr lang="en-GB" sz="2800" dirty="0"/>
          </a:p>
        </p:txBody>
      </p:sp>
      <p:pic>
        <p:nvPicPr>
          <p:cNvPr id="3074" name="Picture 2" descr="http://images.clipartpanda.com/pile-of-money-clipart-13489777212478.pn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528" y="878573"/>
            <a:ext cx="1199264" cy="119926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encrypted-tbn3.gstatic.com/images?q=tbn:ANd9GcQdcEoa1v7mFf07_Zr2iK1X-tcO-2LetY_cijjh8PwyDDFNewZY">
            <a:hlinkClick r:id="rId5"/>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0" b="94904" l="0" r="95062">
                        <a14:foregroundMark x1="46296" y1="28662" x2="46296" y2="28662"/>
                        <a14:foregroundMark x1="32099" y1="40127" x2="32099" y2="40127"/>
                        <a14:foregroundMark x1="66667" y1="50955" x2="66667" y2="50955"/>
                        <a14:foregroundMark x1="37037" y1="49045" x2="37037" y2="49045"/>
                      </a14:backgroundRemoval>
                    </a14:imgEffect>
                  </a14:imgLayer>
                </a14:imgProps>
              </a:ext>
              <a:ext uri="{28A0092B-C50C-407E-A947-70E740481C1C}">
                <a14:useLocalDpi xmlns:a14="http://schemas.microsoft.com/office/drawing/2010/main" val="0"/>
              </a:ext>
            </a:extLst>
          </a:blip>
          <a:srcRect/>
          <a:stretch>
            <a:fillRect/>
          </a:stretch>
        </p:blipFill>
        <p:spPr bwMode="auto">
          <a:xfrm>
            <a:off x="3275856" y="4334754"/>
            <a:ext cx="799266" cy="775642"/>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973" b="100000" l="0" r="100000"/>
                    </a14:imgEffect>
                  </a14:imgLayer>
                </a14:imgProps>
              </a:ext>
              <a:ext uri="{28A0092B-C50C-407E-A947-70E740481C1C}">
                <a14:useLocalDpi xmlns:a14="http://schemas.microsoft.com/office/drawing/2010/main" val="0"/>
              </a:ext>
            </a:extLst>
          </a:blip>
          <a:srcRect/>
          <a:stretch>
            <a:fillRect/>
          </a:stretch>
        </p:blipFill>
        <p:spPr bwMode="auto">
          <a:xfrm>
            <a:off x="7669058" y="1221932"/>
            <a:ext cx="677457" cy="6268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Oval 13"/>
          <p:cNvSpPr/>
          <p:nvPr/>
        </p:nvSpPr>
        <p:spPr>
          <a:xfrm>
            <a:off x="192682" y="1912615"/>
            <a:ext cx="1835274" cy="1365957"/>
          </a:xfrm>
          <a:prstGeom prst="ellipse">
            <a:avLst/>
          </a:prstGeom>
          <a:solidFill>
            <a:schemeClr val="accent1">
              <a:lumMod val="75000"/>
            </a:schemeClr>
          </a:solidFill>
          <a:ln w="381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smtClean="0"/>
              <a:t>Economic savings</a:t>
            </a:r>
            <a:endParaRPr lang="en-GB" sz="2000" b="1" dirty="0"/>
          </a:p>
        </p:txBody>
      </p:sp>
    </p:spTree>
    <p:extLst>
      <p:ext uri="{BB962C8B-B14F-4D97-AF65-F5344CB8AC3E}">
        <p14:creationId xmlns:p14="http://schemas.microsoft.com/office/powerpoint/2010/main" val="4518037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172175" y="1974801"/>
            <a:ext cx="8885417" cy="462255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251520" y="188640"/>
            <a:ext cx="7520940" cy="648072"/>
          </a:xfrm>
          <a:solidFill>
            <a:schemeClr val="accent2">
              <a:lumMod val="20000"/>
              <a:lumOff val="80000"/>
            </a:schemeClr>
          </a:solidFill>
        </p:spPr>
        <p:txBody>
          <a:bodyPr/>
          <a:lstStyle/>
          <a:p>
            <a:r>
              <a:rPr lang="en-GB" sz="3200" dirty="0" smtClean="0"/>
              <a:t>Quality of Life</a:t>
            </a:r>
            <a:endParaRPr lang="en-GB" sz="3200" dirty="0"/>
          </a:p>
        </p:txBody>
      </p:sp>
      <p:cxnSp>
        <p:nvCxnSpPr>
          <p:cNvPr id="5" name="Straight Connector 4"/>
          <p:cNvCxnSpPr/>
          <p:nvPr/>
        </p:nvCxnSpPr>
        <p:spPr>
          <a:xfrm>
            <a:off x="1814834" y="5564155"/>
            <a:ext cx="6357566" cy="1149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1833575" y="3987237"/>
            <a:ext cx="153019"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1876484" y="2420888"/>
            <a:ext cx="127786"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232891" y="5386265"/>
            <a:ext cx="584448" cy="369332"/>
          </a:xfrm>
          <a:prstGeom prst="rect">
            <a:avLst/>
          </a:prstGeom>
          <a:noFill/>
        </p:spPr>
        <p:txBody>
          <a:bodyPr wrap="square" rtlCol="0">
            <a:spAutoFit/>
          </a:bodyPr>
          <a:lstStyle/>
          <a:p>
            <a:pPr algn="ctr"/>
            <a:r>
              <a:rPr lang="en-GB" dirty="0" smtClean="0"/>
              <a:t>0%</a:t>
            </a:r>
            <a:endParaRPr lang="en-GB" dirty="0"/>
          </a:p>
        </p:txBody>
      </p:sp>
      <p:sp>
        <p:nvSpPr>
          <p:cNvPr id="13" name="TextBox 12"/>
          <p:cNvSpPr txBox="1"/>
          <p:nvPr/>
        </p:nvSpPr>
        <p:spPr>
          <a:xfrm>
            <a:off x="1037295" y="3707740"/>
            <a:ext cx="796280" cy="369332"/>
          </a:xfrm>
          <a:prstGeom prst="rect">
            <a:avLst/>
          </a:prstGeom>
          <a:noFill/>
        </p:spPr>
        <p:txBody>
          <a:bodyPr wrap="square" rtlCol="0">
            <a:spAutoFit/>
          </a:bodyPr>
          <a:lstStyle/>
          <a:p>
            <a:pPr algn="ctr"/>
            <a:r>
              <a:rPr lang="en-GB" dirty="0" smtClean="0"/>
              <a:t>50%</a:t>
            </a:r>
            <a:endParaRPr lang="en-GB" dirty="0"/>
          </a:p>
        </p:txBody>
      </p:sp>
      <p:sp>
        <p:nvSpPr>
          <p:cNvPr id="14" name="TextBox 13"/>
          <p:cNvSpPr txBox="1"/>
          <p:nvPr/>
        </p:nvSpPr>
        <p:spPr>
          <a:xfrm>
            <a:off x="1049157" y="2276872"/>
            <a:ext cx="827327" cy="369332"/>
          </a:xfrm>
          <a:prstGeom prst="rect">
            <a:avLst/>
          </a:prstGeom>
          <a:noFill/>
        </p:spPr>
        <p:txBody>
          <a:bodyPr wrap="square" rtlCol="0">
            <a:spAutoFit/>
          </a:bodyPr>
          <a:lstStyle/>
          <a:p>
            <a:pPr algn="ctr"/>
            <a:r>
              <a:rPr lang="en-GB" dirty="0" smtClean="0"/>
              <a:t>100%</a:t>
            </a:r>
            <a:endParaRPr lang="en-GB" dirty="0"/>
          </a:p>
        </p:txBody>
      </p:sp>
      <p:sp>
        <p:nvSpPr>
          <p:cNvPr id="15" name="TextBox 14"/>
          <p:cNvSpPr txBox="1"/>
          <p:nvPr/>
        </p:nvSpPr>
        <p:spPr>
          <a:xfrm>
            <a:off x="603176" y="5682734"/>
            <a:ext cx="872480" cy="338554"/>
          </a:xfrm>
          <a:prstGeom prst="rect">
            <a:avLst/>
          </a:prstGeom>
          <a:noFill/>
        </p:spPr>
        <p:txBody>
          <a:bodyPr wrap="square" rtlCol="0">
            <a:spAutoFit/>
          </a:bodyPr>
          <a:lstStyle/>
          <a:p>
            <a:pPr algn="ctr"/>
            <a:r>
              <a:rPr lang="en-GB" sz="1600" dirty="0" smtClean="0"/>
              <a:t>Dead</a:t>
            </a:r>
            <a:endParaRPr lang="en-GB" sz="1600" dirty="0"/>
          </a:p>
        </p:txBody>
      </p:sp>
      <p:sp>
        <p:nvSpPr>
          <p:cNvPr id="16" name="TextBox 15"/>
          <p:cNvSpPr txBox="1"/>
          <p:nvPr/>
        </p:nvSpPr>
        <p:spPr>
          <a:xfrm>
            <a:off x="341711" y="1988840"/>
            <a:ext cx="1297502" cy="338554"/>
          </a:xfrm>
          <a:prstGeom prst="rect">
            <a:avLst/>
          </a:prstGeom>
          <a:noFill/>
        </p:spPr>
        <p:txBody>
          <a:bodyPr wrap="square" rtlCol="0">
            <a:spAutoFit/>
          </a:bodyPr>
          <a:lstStyle/>
          <a:p>
            <a:pPr algn="ctr"/>
            <a:r>
              <a:rPr lang="en-GB" sz="1600" dirty="0" smtClean="0"/>
              <a:t>Full health</a:t>
            </a:r>
            <a:endParaRPr lang="en-GB" sz="1600" dirty="0"/>
          </a:p>
        </p:txBody>
      </p:sp>
      <p:cxnSp>
        <p:nvCxnSpPr>
          <p:cNvPr id="20" name="Straight Connector 19"/>
          <p:cNvCxnSpPr/>
          <p:nvPr/>
        </p:nvCxnSpPr>
        <p:spPr>
          <a:xfrm flipV="1">
            <a:off x="1981070" y="2420888"/>
            <a:ext cx="0" cy="3433608"/>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851920" y="6053226"/>
            <a:ext cx="1944216" cy="369332"/>
          </a:xfrm>
          <a:prstGeom prst="rect">
            <a:avLst/>
          </a:prstGeom>
          <a:noFill/>
        </p:spPr>
        <p:txBody>
          <a:bodyPr wrap="square" rtlCol="0">
            <a:spAutoFit/>
          </a:bodyPr>
          <a:lstStyle/>
          <a:p>
            <a:pPr algn="ctr"/>
            <a:r>
              <a:rPr lang="en-GB" b="1" dirty="0" smtClean="0"/>
              <a:t>Time (years)</a:t>
            </a:r>
            <a:endParaRPr lang="en-GB" b="1" dirty="0"/>
          </a:p>
        </p:txBody>
      </p:sp>
      <p:cxnSp>
        <p:nvCxnSpPr>
          <p:cNvPr id="35" name="Straight Connector 34"/>
          <p:cNvCxnSpPr/>
          <p:nvPr/>
        </p:nvCxnSpPr>
        <p:spPr>
          <a:xfrm>
            <a:off x="2004270" y="2417821"/>
            <a:ext cx="4481129" cy="0"/>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36" name="Straight Connector 35"/>
          <p:cNvCxnSpPr/>
          <p:nvPr/>
        </p:nvCxnSpPr>
        <p:spPr>
          <a:xfrm>
            <a:off x="6485399" y="2420888"/>
            <a:ext cx="1541936" cy="1552533"/>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42" name="Straight Connector 41"/>
          <p:cNvCxnSpPr/>
          <p:nvPr/>
        </p:nvCxnSpPr>
        <p:spPr>
          <a:xfrm flipV="1">
            <a:off x="3432613" y="5575653"/>
            <a:ext cx="1" cy="1525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8028383" y="5564155"/>
            <a:ext cx="1" cy="14270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flipV="1">
            <a:off x="6514118" y="5564155"/>
            <a:ext cx="1" cy="13831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5002998" y="5575653"/>
            <a:ext cx="1" cy="16840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V="1">
            <a:off x="1981070" y="3987237"/>
            <a:ext cx="6047314" cy="5392"/>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69" name="TextBox 68"/>
          <p:cNvSpPr txBox="1"/>
          <p:nvPr/>
        </p:nvSpPr>
        <p:spPr>
          <a:xfrm>
            <a:off x="3279974" y="5802397"/>
            <a:ext cx="290130" cy="276999"/>
          </a:xfrm>
          <a:prstGeom prst="rect">
            <a:avLst/>
          </a:prstGeom>
          <a:noFill/>
        </p:spPr>
        <p:txBody>
          <a:bodyPr wrap="square" rtlCol="0">
            <a:spAutoFit/>
          </a:bodyPr>
          <a:lstStyle/>
          <a:p>
            <a:pPr algn="ctr"/>
            <a:r>
              <a:rPr lang="en-GB" sz="1200" dirty="0" smtClean="0"/>
              <a:t>1</a:t>
            </a:r>
            <a:endParaRPr lang="en-GB" sz="1200" dirty="0"/>
          </a:p>
        </p:txBody>
      </p:sp>
      <p:sp>
        <p:nvSpPr>
          <p:cNvPr id="70" name="TextBox 69"/>
          <p:cNvSpPr txBox="1"/>
          <p:nvPr/>
        </p:nvSpPr>
        <p:spPr>
          <a:xfrm>
            <a:off x="4857934" y="5795756"/>
            <a:ext cx="290130" cy="276999"/>
          </a:xfrm>
          <a:prstGeom prst="rect">
            <a:avLst/>
          </a:prstGeom>
          <a:noFill/>
        </p:spPr>
        <p:txBody>
          <a:bodyPr wrap="square" rtlCol="0">
            <a:spAutoFit/>
          </a:bodyPr>
          <a:lstStyle/>
          <a:p>
            <a:pPr algn="ctr"/>
            <a:r>
              <a:rPr lang="en-GB" sz="1200" dirty="0" smtClean="0"/>
              <a:t>2</a:t>
            </a:r>
            <a:endParaRPr lang="en-GB" sz="1200" dirty="0"/>
          </a:p>
        </p:txBody>
      </p:sp>
      <p:sp>
        <p:nvSpPr>
          <p:cNvPr id="71" name="TextBox 70"/>
          <p:cNvSpPr txBox="1"/>
          <p:nvPr/>
        </p:nvSpPr>
        <p:spPr>
          <a:xfrm>
            <a:off x="6370102" y="5816297"/>
            <a:ext cx="290130" cy="276999"/>
          </a:xfrm>
          <a:prstGeom prst="rect">
            <a:avLst/>
          </a:prstGeom>
          <a:noFill/>
        </p:spPr>
        <p:txBody>
          <a:bodyPr wrap="square" rtlCol="0">
            <a:spAutoFit/>
          </a:bodyPr>
          <a:lstStyle/>
          <a:p>
            <a:pPr algn="ctr"/>
            <a:r>
              <a:rPr lang="en-GB" sz="1200" dirty="0" smtClean="0"/>
              <a:t>3</a:t>
            </a:r>
            <a:endParaRPr lang="en-GB" sz="1200" dirty="0"/>
          </a:p>
        </p:txBody>
      </p:sp>
      <p:sp>
        <p:nvSpPr>
          <p:cNvPr id="72" name="TextBox 71"/>
          <p:cNvSpPr txBox="1"/>
          <p:nvPr/>
        </p:nvSpPr>
        <p:spPr>
          <a:xfrm>
            <a:off x="7882270" y="5816297"/>
            <a:ext cx="290130" cy="276999"/>
          </a:xfrm>
          <a:prstGeom prst="rect">
            <a:avLst/>
          </a:prstGeom>
          <a:noFill/>
        </p:spPr>
        <p:txBody>
          <a:bodyPr wrap="square" rtlCol="0">
            <a:spAutoFit/>
          </a:bodyPr>
          <a:lstStyle/>
          <a:p>
            <a:pPr algn="ctr"/>
            <a:r>
              <a:rPr lang="en-GB" sz="1200" dirty="0" smtClean="0"/>
              <a:t>4</a:t>
            </a:r>
            <a:endParaRPr lang="en-GB" sz="1200" dirty="0"/>
          </a:p>
        </p:txBody>
      </p:sp>
      <p:sp>
        <p:nvSpPr>
          <p:cNvPr id="18" name="Right Triangle 17"/>
          <p:cNvSpPr/>
          <p:nvPr/>
        </p:nvSpPr>
        <p:spPr>
          <a:xfrm>
            <a:off x="6485399" y="2444865"/>
            <a:ext cx="1519248" cy="1525699"/>
          </a:xfrm>
          <a:prstGeom prst="rtTriangle">
            <a:avLst/>
          </a:prstGeo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263387" y="1132160"/>
            <a:ext cx="3156485" cy="646331"/>
          </a:xfrm>
          <a:prstGeom prst="rect">
            <a:avLst/>
          </a:prstGeom>
          <a:noFill/>
        </p:spPr>
        <p:txBody>
          <a:bodyPr wrap="square" rtlCol="0">
            <a:spAutoFit/>
          </a:bodyPr>
          <a:lstStyle/>
          <a:p>
            <a:r>
              <a:rPr lang="en-GB" dirty="0" smtClean="0"/>
              <a:t>Standard treatment:</a:t>
            </a:r>
          </a:p>
          <a:p>
            <a:r>
              <a:rPr lang="en-GB" dirty="0" smtClean="0"/>
              <a:t>New treatment: </a:t>
            </a:r>
            <a:endParaRPr lang="en-GB" dirty="0"/>
          </a:p>
        </p:txBody>
      </p:sp>
      <p:sp>
        <p:nvSpPr>
          <p:cNvPr id="11" name="Rectangle 10"/>
          <p:cNvSpPr/>
          <p:nvPr/>
        </p:nvSpPr>
        <p:spPr>
          <a:xfrm>
            <a:off x="3563888" y="1268760"/>
            <a:ext cx="360040" cy="4571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38" name="Rectangle 37"/>
          <p:cNvSpPr/>
          <p:nvPr/>
        </p:nvSpPr>
        <p:spPr>
          <a:xfrm>
            <a:off x="3563888" y="1610537"/>
            <a:ext cx="360040" cy="45719"/>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22" name="Rectangle 21"/>
          <p:cNvSpPr/>
          <p:nvPr/>
        </p:nvSpPr>
        <p:spPr>
          <a:xfrm>
            <a:off x="2004271" y="2431237"/>
            <a:ext cx="4482308" cy="15393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3744957" y="3602344"/>
            <a:ext cx="1403107" cy="323165"/>
          </a:xfrm>
          <a:prstGeom prst="rect">
            <a:avLst/>
          </a:prstGeom>
          <a:noFill/>
        </p:spPr>
        <p:txBody>
          <a:bodyPr wrap="square" rtlCol="0">
            <a:spAutoFit/>
          </a:bodyPr>
          <a:lstStyle/>
          <a:p>
            <a:r>
              <a:rPr lang="en-GB" sz="1500" dirty="0" smtClean="0">
                <a:solidFill>
                  <a:schemeClr val="accent2">
                    <a:lumMod val="20000"/>
                    <a:lumOff val="80000"/>
                  </a:schemeClr>
                </a:solidFill>
              </a:rPr>
              <a:t>3 x 0.5 = </a:t>
            </a:r>
            <a:r>
              <a:rPr lang="en-GB" sz="1500" b="1" dirty="0" smtClean="0">
                <a:solidFill>
                  <a:schemeClr val="accent2">
                    <a:lumMod val="20000"/>
                    <a:lumOff val="80000"/>
                  </a:schemeClr>
                </a:solidFill>
              </a:rPr>
              <a:t>1.5</a:t>
            </a:r>
            <a:endParaRPr lang="en-GB" sz="1500" b="1" dirty="0">
              <a:solidFill>
                <a:schemeClr val="accent2">
                  <a:lumMod val="20000"/>
                  <a:lumOff val="80000"/>
                </a:schemeClr>
              </a:solidFill>
            </a:endParaRPr>
          </a:p>
        </p:txBody>
      </p:sp>
      <p:sp>
        <p:nvSpPr>
          <p:cNvPr id="4" name="TextBox 3"/>
          <p:cNvSpPr txBox="1"/>
          <p:nvPr/>
        </p:nvSpPr>
        <p:spPr>
          <a:xfrm>
            <a:off x="6486579" y="3391671"/>
            <a:ext cx="1159033" cy="553998"/>
          </a:xfrm>
          <a:prstGeom prst="rect">
            <a:avLst/>
          </a:prstGeom>
          <a:noFill/>
        </p:spPr>
        <p:txBody>
          <a:bodyPr wrap="square" rtlCol="0">
            <a:spAutoFit/>
          </a:bodyPr>
          <a:lstStyle/>
          <a:p>
            <a:r>
              <a:rPr lang="en-GB" sz="1500" dirty="0" smtClean="0">
                <a:solidFill>
                  <a:schemeClr val="accent2">
                    <a:lumMod val="20000"/>
                    <a:lumOff val="80000"/>
                  </a:schemeClr>
                </a:solidFill>
              </a:rPr>
              <a:t>½ x 1 x 0.5</a:t>
            </a:r>
            <a:br>
              <a:rPr lang="en-GB" sz="1500" dirty="0" smtClean="0">
                <a:solidFill>
                  <a:schemeClr val="accent2">
                    <a:lumMod val="20000"/>
                    <a:lumOff val="80000"/>
                  </a:schemeClr>
                </a:solidFill>
              </a:rPr>
            </a:br>
            <a:r>
              <a:rPr lang="en-GB" sz="1500" dirty="0" smtClean="0">
                <a:solidFill>
                  <a:schemeClr val="accent2">
                    <a:lumMod val="20000"/>
                    <a:lumOff val="80000"/>
                  </a:schemeClr>
                </a:solidFill>
              </a:rPr>
              <a:t>= </a:t>
            </a:r>
            <a:r>
              <a:rPr lang="en-GB" sz="1500" b="1" dirty="0" smtClean="0">
                <a:solidFill>
                  <a:schemeClr val="accent2">
                    <a:lumMod val="20000"/>
                    <a:lumOff val="80000"/>
                  </a:schemeClr>
                </a:solidFill>
              </a:rPr>
              <a:t>0.25</a:t>
            </a:r>
            <a:endParaRPr lang="en-GB" sz="1500" b="1" dirty="0">
              <a:solidFill>
                <a:schemeClr val="accent2">
                  <a:lumMod val="20000"/>
                  <a:lumOff val="80000"/>
                </a:schemeClr>
              </a:solidFill>
            </a:endParaRPr>
          </a:p>
        </p:txBody>
      </p:sp>
      <p:sp>
        <p:nvSpPr>
          <p:cNvPr id="57" name="TextBox 56"/>
          <p:cNvSpPr txBox="1"/>
          <p:nvPr/>
        </p:nvSpPr>
        <p:spPr>
          <a:xfrm rot="16200000">
            <a:off x="-459850" y="3839365"/>
            <a:ext cx="2653369" cy="369332"/>
          </a:xfrm>
          <a:prstGeom prst="rect">
            <a:avLst/>
          </a:prstGeom>
          <a:noFill/>
        </p:spPr>
        <p:txBody>
          <a:bodyPr wrap="square" rtlCol="0">
            <a:spAutoFit/>
          </a:bodyPr>
          <a:lstStyle/>
          <a:p>
            <a:r>
              <a:rPr lang="en-GB" b="1" dirty="0" smtClean="0"/>
              <a:t>Average Quality of life (%)</a:t>
            </a:r>
            <a:endParaRPr lang="en-GB" b="1" dirty="0"/>
          </a:p>
        </p:txBody>
      </p:sp>
      <p:sp>
        <p:nvSpPr>
          <p:cNvPr id="58" name="TextBox 57"/>
          <p:cNvSpPr txBox="1"/>
          <p:nvPr/>
        </p:nvSpPr>
        <p:spPr>
          <a:xfrm>
            <a:off x="5489832" y="4451903"/>
            <a:ext cx="3330640" cy="646331"/>
          </a:xfrm>
          <a:prstGeom prst="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dirty="0" smtClean="0"/>
              <a:t>Total change from standard = </a:t>
            </a:r>
            <a:r>
              <a:rPr lang="en-GB" b="1" dirty="0" smtClean="0"/>
              <a:t>1.75 </a:t>
            </a:r>
            <a:r>
              <a:rPr lang="en-GB" dirty="0" smtClean="0"/>
              <a:t>quality adjusted life years</a:t>
            </a:r>
            <a:endParaRPr lang="en-GB" dirty="0"/>
          </a:p>
        </p:txBody>
      </p:sp>
    </p:spTree>
    <p:extLst>
      <p:ext uri="{BB962C8B-B14F-4D97-AF65-F5344CB8AC3E}">
        <p14:creationId xmlns:p14="http://schemas.microsoft.com/office/powerpoint/2010/main" val="1994185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fltVal val="0"/>
                                          </p:val>
                                        </p:tav>
                                        <p:tav tm="100000">
                                          <p:val>
                                            <p:strVal val="#ppt_w"/>
                                          </p:val>
                                        </p:tav>
                                      </p:tavLst>
                                    </p:anim>
                                    <p:anim calcmode="lin" valueType="num">
                                      <p:cBhvr>
                                        <p:cTn id="28" dur="500" fill="hold"/>
                                        <p:tgtEl>
                                          <p:spTgt spid="58"/>
                                        </p:tgtEl>
                                        <p:attrNameLst>
                                          <p:attrName>ppt_h</p:attrName>
                                        </p:attrNameLst>
                                      </p:cBhvr>
                                      <p:tavLst>
                                        <p:tav tm="0">
                                          <p:val>
                                            <p:fltVal val="0"/>
                                          </p:val>
                                        </p:tav>
                                        <p:tav tm="100000">
                                          <p:val>
                                            <p:strVal val="#ppt_h"/>
                                          </p:val>
                                        </p:tav>
                                      </p:tavLst>
                                    </p:anim>
                                    <p:animEffect transition="in" filter="fade">
                                      <p:cBhvr>
                                        <p:cTn id="2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2" grpId="0" animBg="1"/>
      <p:bldP spid="3" grpId="0"/>
      <p:bldP spid="4" grpId="0"/>
      <p:bldP spid="5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descr="https://encrypted-tbn3.gstatic.com/images?q=tbn:ANd9GcQlk8ApTXAx_ak0rrQG1waqDL6GMlOUP9YRFIOTiRoaMp_yK9x9">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143971" flipH="1">
            <a:off x="146938" y="1960672"/>
            <a:ext cx="921864" cy="776415"/>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75026">
            <a:off x="7812506" y="2137309"/>
            <a:ext cx="998176" cy="950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5"/>
          <p:cNvSpPr>
            <a:spLocks noGrp="1"/>
          </p:cNvSpPr>
          <p:nvPr>
            <p:ph type="title"/>
          </p:nvPr>
        </p:nvSpPr>
        <p:spPr>
          <a:xfrm>
            <a:off x="539552" y="260648"/>
            <a:ext cx="7992888" cy="576064"/>
          </a:xfrm>
          <a:solidFill>
            <a:schemeClr val="accent2">
              <a:lumMod val="20000"/>
              <a:lumOff val="80000"/>
            </a:schemeClr>
          </a:solidFill>
        </p:spPr>
        <p:txBody>
          <a:bodyPr/>
          <a:lstStyle/>
          <a:p>
            <a:r>
              <a:rPr lang="en-GB" sz="3200" dirty="0" smtClean="0"/>
              <a:t>Activity</a:t>
            </a:r>
            <a:endParaRPr lang="en-GB" sz="3200" dirty="0"/>
          </a:p>
        </p:txBody>
      </p:sp>
      <p:sp>
        <p:nvSpPr>
          <p:cNvPr id="9" name="TextBox 8"/>
          <p:cNvSpPr txBox="1"/>
          <p:nvPr/>
        </p:nvSpPr>
        <p:spPr>
          <a:xfrm>
            <a:off x="579752" y="1103506"/>
            <a:ext cx="7952687" cy="830997"/>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GB" sz="2400" dirty="0" smtClean="0"/>
              <a:t>We have </a:t>
            </a:r>
            <a:r>
              <a:rPr lang="en-GB" sz="2400" b="1" dirty="0"/>
              <a:t>2</a:t>
            </a:r>
            <a:r>
              <a:rPr lang="en-GB" sz="2400" b="1" dirty="0" smtClean="0"/>
              <a:t> medicines </a:t>
            </a:r>
            <a:r>
              <a:rPr lang="en-GB" sz="2400" dirty="0" smtClean="0"/>
              <a:t>available to the UK, but NICE and the MHRA can only invest in one.</a:t>
            </a:r>
            <a:endParaRPr lang="en-GB" sz="2400" dirty="0"/>
          </a:p>
        </p:txBody>
      </p:sp>
      <p:sp>
        <p:nvSpPr>
          <p:cNvPr id="13" name="TextBox 12"/>
          <p:cNvSpPr txBox="1"/>
          <p:nvPr/>
        </p:nvSpPr>
        <p:spPr>
          <a:xfrm>
            <a:off x="1656039" y="3452240"/>
            <a:ext cx="7236296" cy="2939266"/>
          </a:xfrm>
          <a:prstGeom prst="rect">
            <a:avLst/>
          </a:prstGeom>
          <a:noFill/>
        </p:spPr>
        <p:txBody>
          <a:bodyPr wrap="square" rtlCol="0">
            <a:spAutoFit/>
          </a:bodyPr>
          <a:lstStyle/>
          <a:p>
            <a:r>
              <a:rPr lang="en-GB" sz="2400" b="1" dirty="0" smtClean="0">
                <a:latin typeface="+mj-lt"/>
              </a:rPr>
              <a:t>Task: </a:t>
            </a:r>
          </a:p>
          <a:p>
            <a:pPr marL="285750" indent="-285750">
              <a:buFont typeface="Arial" panose="020B0604020202020204" pitchFamily="34" charset="0"/>
              <a:buChar char="•"/>
            </a:pPr>
            <a:r>
              <a:rPr lang="en-GB" sz="2000" dirty="0" smtClean="0"/>
              <a:t>In your groups you need to read through and </a:t>
            </a:r>
            <a:r>
              <a:rPr lang="en-GB" sz="2000" b="1" dirty="0" smtClean="0">
                <a:solidFill>
                  <a:srgbClr val="7030A0"/>
                </a:solidFill>
              </a:rPr>
              <a:t>discuss the information</a:t>
            </a:r>
            <a:r>
              <a:rPr lang="en-GB" sz="2000" b="1" dirty="0" smtClean="0"/>
              <a:t> </a:t>
            </a:r>
            <a:r>
              <a:rPr lang="en-GB" sz="2000" dirty="0" smtClean="0"/>
              <a:t>about each drug.</a:t>
            </a:r>
          </a:p>
          <a:p>
            <a:endParaRPr lang="en-GB" sz="1050" dirty="0" smtClean="0"/>
          </a:p>
          <a:p>
            <a:pPr marL="285750" indent="-285750">
              <a:buFont typeface="Arial" panose="020B0604020202020204" pitchFamily="34" charset="0"/>
              <a:buChar char="•"/>
            </a:pPr>
            <a:endParaRPr lang="en-GB" sz="1050" dirty="0" smtClean="0"/>
          </a:p>
          <a:p>
            <a:pPr marL="1200150" lvl="2" indent="-285750">
              <a:buFont typeface="Arial" panose="020B0604020202020204" pitchFamily="34" charset="0"/>
              <a:buChar char="•"/>
            </a:pPr>
            <a:r>
              <a:rPr lang="en-GB" sz="2000" dirty="0" smtClean="0"/>
              <a:t>Answer the questions to help you </a:t>
            </a:r>
            <a:r>
              <a:rPr lang="en-GB" sz="2000" b="1" dirty="0" smtClean="0">
                <a:solidFill>
                  <a:srgbClr val="7030A0"/>
                </a:solidFill>
              </a:rPr>
              <a:t>decide </a:t>
            </a:r>
            <a:r>
              <a:rPr lang="en-GB" sz="2000" dirty="0" smtClean="0"/>
              <a:t>and</a:t>
            </a:r>
            <a:r>
              <a:rPr lang="en-GB" sz="2000" b="1" dirty="0" smtClean="0"/>
              <a:t> </a:t>
            </a:r>
            <a:r>
              <a:rPr lang="en-GB" sz="2000" b="1" dirty="0" smtClean="0">
                <a:solidFill>
                  <a:srgbClr val="7030A0"/>
                </a:solidFill>
              </a:rPr>
              <a:t>justify</a:t>
            </a:r>
            <a:r>
              <a:rPr lang="en-GB" sz="2000" b="1" dirty="0" smtClean="0"/>
              <a:t> </a:t>
            </a:r>
            <a:r>
              <a:rPr lang="en-GB" sz="2000" dirty="0" smtClean="0"/>
              <a:t>your choice of drug.</a:t>
            </a:r>
          </a:p>
          <a:p>
            <a:pPr marL="1200150" lvl="2" indent="-285750">
              <a:buFont typeface="Arial" panose="020B0604020202020204" pitchFamily="34" charset="0"/>
              <a:buChar char="•"/>
            </a:pPr>
            <a:endParaRPr lang="en-GB" sz="2000" dirty="0" smtClean="0"/>
          </a:p>
          <a:p>
            <a:pPr marL="2114550" lvl="4" indent="-285750">
              <a:buFont typeface="Arial" panose="020B0604020202020204" pitchFamily="34" charset="0"/>
              <a:buChar char="•"/>
            </a:pPr>
            <a:r>
              <a:rPr lang="en-GB" sz="2000" dirty="0" smtClean="0"/>
              <a:t>You will need to give </a:t>
            </a:r>
            <a:r>
              <a:rPr lang="en-GB" sz="2000" b="1" dirty="0" smtClean="0">
                <a:solidFill>
                  <a:schemeClr val="accent3"/>
                </a:solidFill>
              </a:rPr>
              <a:t>3 reasons </a:t>
            </a:r>
            <a:r>
              <a:rPr lang="en-GB" sz="2000" dirty="0" smtClean="0"/>
              <a:t>to </a:t>
            </a:r>
            <a:r>
              <a:rPr lang="en-GB" sz="2000" b="1" dirty="0" smtClean="0">
                <a:solidFill>
                  <a:srgbClr val="7030A0"/>
                </a:solidFill>
              </a:rPr>
              <a:t>explain</a:t>
            </a:r>
            <a:r>
              <a:rPr lang="en-GB" sz="2000" dirty="0" smtClean="0"/>
              <a:t> to the group why you chose that medicine!</a:t>
            </a:r>
            <a:endParaRPr lang="en-GB" sz="2000" dirty="0"/>
          </a:p>
        </p:txBody>
      </p:sp>
      <p:sp>
        <p:nvSpPr>
          <p:cNvPr id="16" name="Rounded Rectangle 15"/>
          <p:cNvSpPr/>
          <p:nvPr/>
        </p:nvSpPr>
        <p:spPr>
          <a:xfrm>
            <a:off x="5940152" y="2348880"/>
            <a:ext cx="1872208" cy="479585"/>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r>
              <a:rPr lang="en-GB" sz="2400" b="1" dirty="0" smtClean="0"/>
              <a:t>Tastimed</a:t>
            </a:r>
            <a:endParaRPr lang="en-GB" sz="2400" b="1" dirty="0"/>
          </a:p>
        </p:txBody>
      </p:sp>
      <p:cxnSp>
        <p:nvCxnSpPr>
          <p:cNvPr id="18" name="Straight Connector 17"/>
          <p:cNvCxnSpPr>
            <a:stCxn id="14" idx="0"/>
            <a:endCxn id="9" idx="2"/>
          </p:cNvCxnSpPr>
          <p:nvPr/>
        </p:nvCxnSpPr>
        <p:spPr>
          <a:xfrm flipV="1">
            <a:off x="2051720" y="1934503"/>
            <a:ext cx="2504376" cy="414376"/>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22" name="Straight Connector 21"/>
          <p:cNvCxnSpPr>
            <a:stCxn id="16" idx="0"/>
            <a:endCxn id="9" idx="2"/>
          </p:cNvCxnSpPr>
          <p:nvPr/>
        </p:nvCxnSpPr>
        <p:spPr>
          <a:xfrm flipH="1" flipV="1">
            <a:off x="4556096" y="1934503"/>
            <a:ext cx="2320160" cy="414377"/>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4" name="Rounded Rectangle 13"/>
          <p:cNvSpPr/>
          <p:nvPr/>
        </p:nvSpPr>
        <p:spPr>
          <a:xfrm>
            <a:off x="1115616" y="2348879"/>
            <a:ext cx="1872208" cy="479585"/>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r>
              <a:rPr lang="en-GB" sz="2400" b="1" dirty="0" smtClean="0"/>
              <a:t>BiteBack</a:t>
            </a:r>
            <a:endParaRPr lang="en-GB" sz="2400" b="1" dirty="0"/>
          </a:p>
        </p:txBody>
      </p:sp>
    </p:spTree>
    <p:extLst>
      <p:ext uri="{BB962C8B-B14F-4D97-AF65-F5344CB8AC3E}">
        <p14:creationId xmlns:p14="http://schemas.microsoft.com/office/powerpoint/2010/main" val="27699934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60648"/>
            <a:ext cx="7520940" cy="648072"/>
          </a:xfrm>
          <a:solidFill>
            <a:schemeClr val="accent2">
              <a:lumMod val="20000"/>
              <a:lumOff val="80000"/>
            </a:schemeClr>
          </a:solidFill>
        </p:spPr>
        <p:txBody>
          <a:bodyPr/>
          <a:lstStyle/>
          <a:p>
            <a:r>
              <a:rPr lang="en-GB" dirty="0" smtClean="0"/>
              <a:t>Questions to think about…</a:t>
            </a:r>
            <a:endParaRPr lang="en-GB" dirty="0"/>
          </a:p>
        </p:txBody>
      </p:sp>
      <p:sp>
        <p:nvSpPr>
          <p:cNvPr id="20" name="TextBox 19"/>
          <p:cNvSpPr txBox="1"/>
          <p:nvPr/>
        </p:nvSpPr>
        <p:spPr>
          <a:xfrm>
            <a:off x="395536" y="1268760"/>
            <a:ext cx="7704856" cy="2677656"/>
          </a:xfrm>
          <a:prstGeom prst="rect">
            <a:avLst/>
          </a:prstGeom>
          <a:noFill/>
        </p:spPr>
        <p:txBody>
          <a:bodyPr wrap="square" rtlCol="0">
            <a:spAutoFit/>
          </a:bodyPr>
          <a:lstStyle/>
          <a:p>
            <a:pPr marL="285750" indent="-285750">
              <a:buFont typeface="Arial" panose="020B0604020202020204" pitchFamily="34" charset="0"/>
              <a:buChar char="•"/>
            </a:pPr>
            <a:r>
              <a:rPr lang="en-GB" sz="2400" b="1" dirty="0" smtClean="0"/>
              <a:t>Number of people who benefit </a:t>
            </a:r>
            <a:r>
              <a:rPr lang="en-GB" sz="2400" dirty="0" smtClean="0"/>
              <a:t>= Probability of success x Number of people taking medication.</a:t>
            </a:r>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r>
              <a:rPr lang="en-GB" sz="2400" b="1" dirty="0" smtClean="0"/>
              <a:t>Total cost per patient</a:t>
            </a:r>
            <a:r>
              <a:rPr lang="en-GB" sz="2400" dirty="0" smtClean="0"/>
              <a:t>: hospital costs, medication costs, equipment costs, </a:t>
            </a:r>
            <a:r>
              <a:rPr lang="en-GB" sz="2400" dirty="0"/>
              <a:t>i</a:t>
            </a:r>
            <a:r>
              <a:rPr lang="en-GB" sz="2400" dirty="0" smtClean="0"/>
              <a:t>ndirect costs.</a:t>
            </a:r>
          </a:p>
          <a:p>
            <a:pPr marL="285750" indent="-285750">
              <a:buFont typeface="Arial" panose="020B0604020202020204" pitchFamily="34" charset="0"/>
              <a:buChar char="•"/>
            </a:pPr>
            <a:endParaRPr lang="en-GB" sz="2400" dirty="0"/>
          </a:p>
          <a:p>
            <a:pPr marL="285750" indent="-285750">
              <a:buFont typeface="Arial" panose="020B0604020202020204" pitchFamily="34" charset="0"/>
              <a:buChar char="•"/>
            </a:pPr>
            <a:r>
              <a:rPr lang="en-GB" sz="2400" b="1" dirty="0" smtClean="0"/>
              <a:t>Quality of life </a:t>
            </a:r>
            <a:r>
              <a:rPr lang="en-GB" sz="2400" dirty="0" smtClean="0"/>
              <a:t>over the next 4 years.</a:t>
            </a:r>
            <a:endParaRPr lang="en-GB" sz="2400" dirty="0"/>
          </a:p>
        </p:txBody>
      </p:sp>
      <p:grpSp>
        <p:nvGrpSpPr>
          <p:cNvPr id="5" name="Group 4"/>
          <p:cNvGrpSpPr/>
          <p:nvPr/>
        </p:nvGrpSpPr>
        <p:grpSpPr>
          <a:xfrm>
            <a:off x="5559896" y="4027049"/>
            <a:ext cx="1728192" cy="2016224"/>
            <a:chOff x="5076056" y="4365104"/>
            <a:chExt cx="3312368" cy="2016224"/>
          </a:xfrm>
        </p:grpSpPr>
        <p:sp>
          <p:nvSpPr>
            <p:cNvPr id="3" name="Rectangle 2"/>
            <p:cNvSpPr/>
            <p:nvPr/>
          </p:nvSpPr>
          <p:spPr>
            <a:xfrm>
              <a:off x="5076056" y="4365104"/>
              <a:ext cx="3312368" cy="201622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sz="1000" dirty="0"/>
            </a:p>
          </p:txBody>
        </p:sp>
        <p:sp>
          <p:nvSpPr>
            <p:cNvPr id="4" name="Rectangle 3"/>
            <p:cNvSpPr/>
            <p:nvPr/>
          </p:nvSpPr>
          <p:spPr>
            <a:xfrm>
              <a:off x="5352087" y="4509120"/>
              <a:ext cx="2820310" cy="288032"/>
            </a:xfrm>
            <a:prstGeom prst="rect">
              <a:avLst/>
            </a:prstGeom>
            <a:solidFill>
              <a:schemeClr val="accent1">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5352087" y="4869160"/>
              <a:ext cx="2820310" cy="1331718"/>
            </a:xfrm>
            <a:prstGeom prst="rect">
              <a:avLst/>
            </a:prstGeom>
            <a:ln>
              <a:noFill/>
            </a:ln>
          </p:spPr>
          <p:style>
            <a:lnRef idx="1">
              <a:schemeClr val="dk1"/>
            </a:lnRef>
            <a:fillRef idx="2">
              <a:schemeClr val="dk1"/>
            </a:fillRef>
            <a:effectRef idx="1">
              <a:schemeClr val="dk1"/>
            </a:effectRef>
            <a:fontRef idx="minor">
              <a:schemeClr val="dk1"/>
            </a:fontRef>
          </p:style>
          <p:txBody>
            <a:bodyPr rtlCol="0" anchor="ctr"/>
            <a:lstStyle/>
            <a:p>
              <a:r>
                <a:rPr lang="en-GB" sz="1000" dirty="0" smtClean="0"/>
                <a:t>_______________________________________________________________________________</a:t>
              </a:r>
            </a:p>
            <a:p>
              <a:endParaRPr lang="en-GB" sz="1000" dirty="0"/>
            </a:p>
            <a:p>
              <a:r>
                <a:rPr lang="en-GB" sz="1000" dirty="0" smtClean="0"/>
                <a:t>__________________________________________</a:t>
              </a:r>
              <a:endParaRPr lang="en-GB" sz="1000" dirty="0"/>
            </a:p>
          </p:txBody>
        </p:sp>
      </p:grpSp>
      <p:sp>
        <p:nvSpPr>
          <p:cNvPr id="12" name="Rectangle 11"/>
          <p:cNvSpPr/>
          <p:nvPr/>
        </p:nvSpPr>
        <p:spPr>
          <a:xfrm rot="21029318">
            <a:off x="4078633" y="4350016"/>
            <a:ext cx="1728192" cy="201622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sz="1000" dirty="0"/>
          </a:p>
        </p:txBody>
      </p:sp>
      <p:sp>
        <p:nvSpPr>
          <p:cNvPr id="13" name="Rectangle 12"/>
          <p:cNvSpPr/>
          <p:nvPr/>
        </p:nvSpPr>
        <p:spPr>
          <a:xfrm rot="21043839">
            <a:off x="4094772" y="4481756"/>
            <a:ext cx="1471751" cy="288032"/>
          </a:xfrm>
          <a:prstGeom prst="rect">
            <a:avLst/>
          </a:prstGeom>
          <a:solidFill>
            <a:schemeClr val="accent6">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rot="21029318">
            <a:off x="4222649" y="4854072"/>
            <a:ext cx="1471466" cy="1331718"/>
          </a:xfrm>
          <a:prstGeom prst="rect">
            <a:avLst/>
          </a:prstGeom>
          <a:ln>
            <a:noFill/>
          </a:ln>
        </p:spPr>
        <p:style>
          <a:lnRef idx="1">
            <a:schemeClr val="dk1"/>
          </a:lnRef>
          <a:fillRef idx="2">
            <a:schemeClr val="dk1"/>
          </a:fillRef>
          <a:effectRef idx="1">
            <a:schemeClr val="dk1"/>
          </a:effectRef>
          <a:fontRef idx="minor">
            <a:schemeClr val="dk1"/>
          </a:fontRef>
        </p:style>
        <p:txBody>
          <a:bodyPr rtlCol="0" anchor="ctr"/>
          <a:lstStyle/>
          <a:p>
            <a:r>
              <a:rPr lang="en-GB" sz="1000" dirty="0" smtClean="0"/>
              <a:t>_______________________________________________________________________________</a:t>
            </a:r>
          </a:p>
          <a:p>
            <a:endParaRPr lang="en-GB" sz="1000" dirty="0"/>
          </a:p>
          <a:p>
            <a:r>
              <a:rPr lang="en-GB" sz="1000" dirty="0" smtClean="0"/>
              <a:t>__________________________________________</a:t>
            </a:r>
            <a:endParaRPr lang="en-GB" sz="1000" dirty="0"/>
          </a:p>
        </p:txBody>
      </p:sp>
      <p:grpSp>
        <p:nvGrpSpPr>
          <p:cNvPr id="15" name="Group 14"/>
          <p:cNvGrpSpPr/>
          <p:nvPr/>
        </p:nvGrpSpPr>
        <p:grpSpPr>
          <a:xfrm rot="712575">
            <a:off x="7092279" y="4389222"/>
            <a:ext cx="1728192" cy="2016224"/>
            <a:chOff x="5076056" y="4365104"/>
            <a:chExt cx="3312368" cy="2016224"/>
          </a:xfrm>
        </p:grpSpPr>
        <p:sp>
          <p:nvSpPr>
            <p:cNvPr id="16" name="Rectangle 15"/>
            <p:cNvSpPr/>
            <p:nvPr/>
          </p:nvSpPr>
          <p:spPr>
            <a:xfrm>
              <a:off x="5076056" y="4365104"/>
              <a:ext cx="3312368" cy="201622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sz="1000" dirty="0"/>
            </a:p>
          </p:txBody>
        </p:sp>
        <p:sp>
          <p:nvSpPr>
            <p:cNvPr id="17" name="Rectangle 16"/>
            <p:cNvSpPr/>
            <p:nvPr/>
          </p:nvSpPr>
          <p:spPr>
            <a:xfrm>
              <a:off x="5352087" y="4509120"/>
              <a:ext cx="2820310" cy="288032"/>
            </a:xfrm>
            <a:prstGeom prst="rect">
              <a:avLst/>
            </a:prstGeom>
            <a:solidFill>
              <a:schemeClr val="accent3">
                <a:lumMod val="40000"/>
                <a:lumOff val="6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5352087" y="4869160"/>
              <a:ext cx="2820310" cy="1331718"/>
            </a:xfrm>
            <a:prstGeom prst="rect">
              <a:avLst/>
            </a:prstGeom>
            <a:ln>
              <a:noFill/>
            </a:ln>
          </p:spPr>
          <p:style>
            <a:lnRef idx="1">
              <a:schemeClr val="dk1"/>
            </a:lnRef>
            <a:fillRef idx="2">
              <a:schemeClr val="dk1"/>
            </a:fillRef>
            <a:effectRef idx="1">
              <a:schemeClr val="dk1"/>
            </a:effectRef>
            <a:fontRef idx="minor">
              <a:schemeClr val="dk1"/>
            </a:fontRef>
          </p:style>
          <p:txBody>
            <a:bodyPr rtlCol="0" anchor="ctr"/>
            <a:lstStyle/>
            <a:p>
              <a:r>
                <a:rPr lang="en-GB" sz="1000" dirty="0" smtClean="0"/>
                <a:t>_______________________________________________________________________________</a:t>
              </a:r>
            </a:p>
            <a:p>
              <a:endParaRPr lang="en-GB" sz="1000" dirty="0"/>
            </a:p>
            <a:p>
              <a:r>
                <a:rPr lang="en-GB" sz="1000" dirty="0" smtClean="0"/>
                <a:t>__________________________________________</a:t>
              </a:r>
              <a:endParaRPr lang="en-GB" sz="1000" dirty="0"/>
            </a:p>
          </p:txBody>
        </p:sp>
      </p:grpSp>
    </p:spTree>
    <p:extLst>
      <p:ext uri="{BB962C8B-B14F-4D97-AF65-F5344CB8AC3E}">
        <p14:creationId xmlns:p14="http://schemas.microsoft.com/office/powerpoint/2010/main" val="2090475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descr="https://encrypted-tbn3.gstatic.com/images?q=tbn:ANd9GcQlk8ApTXAx_ak0rrQG1waqDL6GMlOUP9YRFIOTiRoaMp_yK9x9">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143971" flipH="1">
            <a:off x="118821" y="1960672"/>
            <a:ext cx="921864" cy="776415"/>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75026">
            <a:off x="7829991" y="2137309"/>
            <a:ext cx="998176" cy="950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le 5"/>
          <p:cNvSpPr>
            <a:spLocks noGrp="1"/>
          </p:cNvSpPr>
          <p:nvPr>
            <p:ph type="title"/>
          </p:nvPr>
        </p:nvSpPr>
        <p:spPr>
          <a:xfrm>
            <a:off x="539552" y="260648"/>
            <a:ext cx="7992888" cy="576064"/>
          </a:xfrm>
          <a:solidFill>
            <a:schemeClr val="accent2">
              <a:lumMod val="20000"/>
              <a:lumOff val="80000"/>
            </a:schemeClr>
          </a:solidFill>
        </p:spPr>
        <p:txBody>
          <a:bodyPr/>
          <a:lstStyle/>
          <a:p>
            <a:r>
              <a:rPr lang="en-GB" sz="3200" dirty="0" smtClean="0"/>
              <a:t>BREAKING: NEW DRUG AVAILABLE</a:t>
            </a:r>
            <a:endParaRPr lang="en-GB" sz="3200" dirty="0"/>
          </a:p>
        </p:txBody>
      </p:sp>
      <p:sp>
        <p:nvSpPr>
          <p:cNvPr id="9" name="TextBox 8"/>
          <p:cNvSpPr txBox="1"/>
          <p:nvPr/>
        </p:nvSpPr>
        <p:spPr>
          <a:xfrm>
            <a:off x="579752" y="1103506"/>
            <a:ext cx="7952687" cy="830997"/>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r>
              <a:rPr lang="en-GB" sz="2400" dirty="0" smtClean="0"/>
              <a:t>We have </a:t>
            </a:r>
            <a:r>
              <a:rPr lang="en-GB" sz="2400" b="1" dirty="0" smtClean="0"/>
              <a:t>3 medicines </a:t>
            </a:r>
            <a:r>
              <a:rPr lang="en-GB" sz="2400" dirty="0" smtClean="0"/>
              <a:t>available to the UK, but NICE and the MHRA can only invest in one.</a:t>
            </a:r>
            <a:endParaRPr lang="en-GB" sz="2400" dirty="0"/>
          </a:p>
        </p:txBody>
      </p:sp>
      <p:sp>
        <p:nvSpPr>
          <p:cNvPr id="13" name="TextBox 12"/>
          <p:cNvSpPr txBox="1"/>
          <p:nvPr/>
        </p:nvSpPr>
        <p:spPr>
          <a:xfrm>
            <a:off x="1927404" y="3861048"/>
            <a:ext cx="7236296" cy="2939266"/>
          </a:xfrm>
          <a:prstGeom prst="rect">
            <a:avLst/>
          </a:prstGeom>
          <a:noFill/>
        </p:spPr>
        <p:txBody>
          <a:bodyPr wrap="square" rtlCol="0">
            <a:spAutoFit/>
          </a:bodyPr>
          <a:lstStyle/>
          <a:p>
            <a:r>
              <a:rPr lang="en-GB" sz="2400" b="1" dirty="0" smtClean="0">
                <a:latin typeface="+mj-lt"/>
              </a:rPr>
              <a:t>Task: </a:t>
            </a:r>
          </a:p>
          <a:p>
            <a:pPr marL="285750" indent="-285750">
              <a:buFont typeface="Arial" panose="020B0604020202020204" pitchFamily="34" charset="0"/>
              <a:buChar char="•"/>
            </a:pPr>
            <a:r>
              <a:rPr lang="en-GB" sz="2000" dirty="0" smtClean="0"/>
              <a:t>In your groups you need to read through and </a:t>
            </a:r>
            <a:r>
              <a:rPr lang="en-GB" sz="2000" b="1" dirty="0" smtClean="0">
                <a:solidFill>
                  <a:srgbClr val="7030A0"/>
                </a:solidFill>
              </a:rPr>
              <a:t>discuss the information</a:t>
            </a:r>
            <a:r>
              <a:rPr lang="en-GB" sz="2000" b="1" dirty="0" smtClean="0"/>
              <a:t> </a:t>
            </a:r>
            <a:r>
              <a:rPr lang="en-GB" sz="2000" dirty="0" smtClean="0"/>
              <a:t>about each drug.</a:t>
            </a:r>
          </a:p>
          <a:p>
            <a:endParaRPr lang="en-GB" sz="1050" dirty="0" smtClean="0"/>
          </a:p>
          <a:p>
            <a:pPr marL="285750" indent="-285750">
              <a:buFont typeface="Arial" panose="020B0604020202020204" pitchFamily="34" charset="0"/>
              <a:buChar char="•"/>
            </a:pPr>
            <a:endParaRPr lang="en-GB" sz="1050" dirty="0" smtClean="0"/>
          </a:p>
          <a:p>
            <a:pPr marL="1200150" lvl="2" indent="-285750">
              <a:buFont typeface="Arial" panose="020B0604020202020204" pitchFamily="34" charset="0"/>
              <a:buChar char="•"/>
            </a:pPr>
            <a:r>
              <a:rPr lang="en-GB" sz="2000" dirty="0" smtClean="0"/>
              <a:t>Answer the questions to help you </a:t>
            </a:r>
            <a:r>
              <a:rPr lang="en-GB" sz="2000" b="1" dirty="0" smtClean="0">
                <a:solidFill>
                  <a:srgbClr val="7030A0"/>
                </a:solidFill>
              </a:rPr>
              <a:t>decide </a:t>
            </a:r>
            <a:r>
              <a:rPr lang="en-GB" sz="2000" dirty="0" smtClean="0"/>
              <a:t>and</a:t>
            </a:r>
            <a:r>
              <a:rPr lang="en-GB" sz="2000" b="1" dirty="0" smtClean="0"/>
              <a:t> </a:t>
            </a:r>
            <a:r>
              <a:rPr lang="en-GB" sz="2000" b="1" dirty="0" smtClean="0">
                <a:solidFill>
                  <a:srgbClr val="7030A0"/>
                </a:solidFill>
              </a:rPr>
              <a:t>justify</a:t>
            </a:r>
            <a:r>
              <a:rPr lang="en-GB" sz="2000" b="1" dirty="0" smtClean="0"/>
              <a:t> </a:t>
            </a:r>
            <a:r>
              <a:rPr lang="en-GB" sz="2000" dirty="0" smtClean="0"/>
              <a:t>your choice of drug.</a:t>
            </a:r>
          </a:p>
          <a:p>
            <a:pPr marL="1200150" lvl="2" indent="-285750">
              <a:buFont typeface="Arial" panose="020B0604020202020204" pitchFamily="34" charset="0"/>
              <a:buChar char="•"/>
            </a:pPr>
            <a:endParaRPr lang="en-GB" sz="2000" dirty="0" smtClean="0"/>
          </a:p>
          <a:p>
            <a:pPr marL="2114550" lvl="4" indent="-285750">
              <a:buFont typeface="Arial" panose="020B0604020202020204" pitchFamily="34" charset="0"/>
              <a:buChar char="•"/>
            </a:pPr>
            <a:r>
              <a:rPr lang="en-GB" sz="2000" dirty="0" smtClean="0"/>
              <a:t>You will need to give </a:t>
            </a:r>
            <a:r>
              <a:rPr lang="en-GB" sz="2000" b="1" dirty="0" smtClean="0">
                <a:solidFill>
                  <a:schemeClr val="accent3"/>
                </a:solidFill>
              </a:rPr>
              <a:t>3 reasons </a:t>
            </a:r>
            <a:r>
              <a:rPr lang="en-GB" sz="2000" dirty="0" smtClean="0"/>
              <a:t>to </a:t>
            </a:r>
            <a:r>
              <a:rPr lang="en-GB" sz="2000" b="1" dirty="0" smtClean="0">
                <a:solidFill>
                  <a:srgbClr val="7030A0"/>
                </a:solidFill>
              </a:rPr>
              <a:t>explain</a:t>
            </a:r>
            <a:r>
              <a:rPr lang="en-GB" sz="2000" dirty="0" smtClean="0"/>
              <a:t> to the group why you chose that medicine!</a:t>
            </a:r>
            <a:endParaRPr lang="en-GB" sz="2000" dirty="0"/>
          </a:p>
        </p:txBody>
      </p:sp>
      <p:sp>
        <p:nvSpPr>
          <p:cNvPr id="16" name="Rounded Rectangle 15"/>
          <p:cNvSpPr/>
          <p:nvPr/>
        </p:nvSpPr>
        <p:spPr>
          <a:xfrm>
            <a:off x="6084168" y="2348880"/>
            <a:ext cx="1872208" cy="479585"/>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r>
              <a:rPr lang="en-GB" sz="2400" b="1" dirty="0" smtClean="0"/>
              <a:t>Tastimed</a:t>
            </a:r>
            <a:endParaRPr lang="en-GB" sz="2400" b="1" dirty="0"/>
          </a:p>
        </p:txBody>
      </p:sp>
      <p:cxnSp>
        <p:nvCxnSpPr>
          <p:cNvPr id="18" name="Straight Connector 17"/>
          <p:cNvCxnSpPr>
            <a:stCxn id="14" idx="0"/>
            <a:endCxn id="9" idx="2"/>
          </p:cNvCxnSpPr>
          <p:nvPr/>
        </p:nvCxnSpPr>
        <p:spPr>
          <a:xfrm flipV="1">
            <a:off x="1907704" y="1934503"/>
            <a:ext cx="2648392" cy="414376"/>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19" name="Straight Connector 18"/>
          <p:cNvCxnSpPr>
            <a:stCxn id="15" idx="0"/>
            <a:endCxn id="9" idx="2"/>
          </p:cNvCxnSpPr>
          <p:nvPr/>
        </p:nvCxnSpPr>
        <p:spPr>
          <a:xfrm flipV="1">
            <a:off x="4556096" y="1934503"/>
            <a:ext cx="0" cy="414377"/>
          </a:xfrm>
          <a:prstGeom prst="line">
            <a:avLst/>
          </a:prstGeom>
          <a:ln w="19050"/>
        </p:spPr>
        <p:style>
          <a:lnRef idx="1">
            <a:schemeClr val="accent2"/>
          </a:lnRef>
          <a:fillRef idx="0">
            <a:schemeClr val="accent2"/>
          </a:fillRef>
          <a:effectRef idx="0">
            <a:schemeClr val="accent2"/>
          </a:effectRef>
          <a:fontRef idx="minor">
            <a:schemeClr val="tx1"/>
          </a:fontRef>
        </p:style>
      </p:cxnSp>
      <p:cxnSp>
        <p:nvCxnSpPr>
          <p:cNvPr id="22" name="Straight Connector 21"/>
          <p:cNvCxnSpPr>
            <a:stCxn id="16" idx="0"/>
            <a:endCxn id="9" idx="2"/>
          </p:cNvCxnSpPr>
          <p:nvPr/>
        </p:nvCxnSpPr>
        <p:spPr>
          <a:xfrm flipH="1" flipV="1">
            <a:off x="4556096" y="1934503"/>
            <a:ext cx="2464176" cy="414377"/>
          </a:xfrm>
          <a:prstGeom prst="line">
            <a:avLst/>
          </a:prstGeom>
          <a:ln w="19050"/>
        </p:spPr>
        <p:style>
          <a:lnRef idx="1">
            <a:schemeClr val="accent2"/>
          </a:lnRef>
          <a:fillRef idx="0">
            <a:schemeClr val="accent2"/>
          </a:fillRef>
          <a:effectRef idx="0">
            <a:schemeClr val="accent2"/>
          </a:effectRef>
          <a:fontRef idx="minor">
            <a:schemeClr val="tx1"/>
          </a:fontRef>
        </p:style>
      </p:cxnSp>
      <p:sp>
        <p:nvSpPr>
          <p:cNvPr id="14" name="Rounded Rectangle 13"/>
          <p:cNvSpPr/>
          <p:nvPr/>
        </p:nvSpPr>
        <p:spPr>
          <a:xfrm>
            <a:off x="971600" y="2348879"/>
            <a:ext cx="1872208" cy="479585"/>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r>
              <a:rPr lang="en-GB" sz="2400" b="1" dirty="0" smtClean="0"/>
              <a:t>BiteBack</a:t>
            </a:r>
            <a:endParaRPr lang="en-GB" sz="2400" b="1" dirty="0"/>
          </a:p>
        </p:txBody>
      </p:sp>
      <p:pic>
        <p:nvPicPr>
          <p:cNvPr id="1028" name="Picture 4" descr="http://thumbs.dreamstime.com/z/human-lungs-bronchial-tree-illustration-pink-color-plus-small-icon-isolated-white-background-51724749.jpg">
            <a:hlinkClick r:id="rId6"/>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1507" t="8772" r="9968" b="27076"/>
          <a:stretch/>
        </p:blipFill>
        <p:spPr bwMode="auto">
          <a:xfrm>
            <a:off x="4436384" y="2794740"/>
            <a:ext cx="1055816" cy="922292"/>
          </a:xfrm>
          <a:prstGeom prst="rect">
            <a:avLst/>
          </a:prstGeom>
          <a:noFill/>
          <a:extLst>
            <a:ext uri="{909E8E84-426E-40DD-AFC4-6F175D3DCCD1}">
              <a14:hiddenFill xmlns:a14="http://schemas.microsoft.com/office/drawing/2010/main">
                <a:solidFill>
                  <a:srgbClr val="FFFFFF"/>
                </a:solidFill>
              </a14:hiddenFill>
            </a:ext>
          </a:extLst>
        </p:spPr>
      </p:pic>
      <p:sp>
        <p:nvSpPr>
          <p:cNvPr id="15" name="Rounded Rectangle 14"/>
          <p:cNvSpPr/>
          <p:nvPr/>
        </p:nvSpPr>
        <p:spPr>
          <a:xfrm>
            <a:off x="3619992" y="2348880"/>
            <a:ext cx="1872208" cy="479585"/>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r>
              <a:rPr lang="en-GB" sz="2400" b="1" dirty="0" smtClean="0"/>
              <a:t>Breathaline</a:t>
            </a:r>
            <a:endParaRPr lang="en-GB" sz="2400" b="1" dirty="0"/>
          </a:p>
        </p:txBody>
      </p:sp>
    </p:spTree>
    <p:extLst>
      <p:ext uri="{BB962C8B-B14F-4D97-AF65-F5344CB8AC3E}">
        <p14:creationId xmlns:p14="http://schemas.microsoft.com/office/powerpoint/2010/main" val="824680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9">
                                            <p:txEl>
                                              <p:pRg st="0" end="0"/>
                                            </p:txEl>
                                          </p:spTgt>
                                        </p:tgtEl>
                                      </p:cBhvr>
                                    </p:animEffect>
                                    <p:animScale>
                                      <p:cBhvr>
                                        <p:cTn id="7" dur="250" autoRev="1" fill="hold"/>
                                        <p:tgtEl>
                                          <p:spTgt spid="9">
                                            <p:txEl>
                                              <p:pRg st="0" end="0"/>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20000"/>
              <a:lumOff val="80000"/>
            </a:schemeClr>
          </a:solidFill>
        </p:spPr>
        <p:txBody>
          <a:bodyPr/>
          <a:lstStyle/>
          <a:p>
            <a:r>
              <a:rPr lang="en-GB" dirty="0" smtClean="0"/>
              <a:t>Solutions - </a:t>
            </a:r>
            <a:r>
              <a:rPr lang="en-GB" dirty="0" err="1" smtClean="0"/>
              <a:t>BiteBack</a:t>
            </a:r>
            <a:endParaRPr lang="en-GB" dirty="0"/>
          </a:p>
        </p:txBody>
      </p:sp>
      <p:sp>
        <p:nvSpPr>
          <p:cNvPr id="3" name="Content Placeholder 2"/>
          <p:cNvSpPr>
            <a:spLocks noGrp="1"/>
          </p:cNvSpPr>
          <p:nvPr>
            <p:ph idx="1"/>
          </p:nvPr>
        </p:nvSpPr>
        <p:spPr>
          <a:xfrm>
            <a:off x="512666" y="1167862"/>
            <a:ext cx="8141528" cy="5472608"/>
          </a:xfrm>
          <a:solidFill>
            <a:schemeClr val="bg1"/>
          </a:solidFill>
        </p:spPr>
        <p:txBody>
          <a:bodyPr>
            <a:normAutofit lnSpcReduction="10000"/>
          </a:bodyPr>
          <a:lstStyle/>
          <a:p>
            <a:pPr>
              <a:buAutoNum type="arabicPeriod"/>
            </a:pPr>
            <a:r>
              <a:rPr lang="en-GB" dirty="0" err="1" smtClean="0"/>
              <a:t>BiteBack</a:t>
            </a:r>
            <a:r>
              <a:rPr lang="en-GB" dirty="0" smtClean="0"/>
              <a:t>: £30 + £7 x 14 = £128 </a:t>
            </a:r>
          </a:p>
          <a:p>
            <a:pPr marL="0" indent="0"/>
            <a:r>
              <a:rPr lang="en-GB" dirty="0" smtClean="0"/>
              <a:t>      Standard treatment: £5 x 20 = £100</a:t>
            </a:r>
          </a:p>
          <a:p>
            <a:pPr>
              <a:buAutoNum type="arabicPeriod" startAt="2"/>
            </a:pPr>
            <a:r>
              <a:rPr lang="en-GB" dirty="0" smtClean="0"/>
              <a:t>0.995 x 1600 = 1592</a:t>
            </a:r>
          </a:p>
          <a:p>
            <a:pPr marL="0" indent="0"/>
            <a:r>
              <a:rPr lang="en-GB" dirty="0" smtClean="0"/>
              <a:t>3.    </a:t>
            </a:r>
          </a:p>
          <a:p>
            <a:pPr marL="0" indent="0"/>
            <a:endParaRPr lang="en-GB" dirty="0"/>
          </a:p>
          <a:p>
            <a:pPr marL="0" indent="0"/>
            <a:endParaRPr lang="en-GB" dirty="0" smtClean="0"/>
          </a:p>
          <a:p>
            <a:pPr marL="0" indent="0"/>
            <a:endParaRPr lang="en-GB" dirty="0"/>
          </a:p>
          <a:p>
            <a:pPr marL="0" indent="0"/>
            <a:endParaRPr lang="en-GB" dirty="0" smtClean="0"/>
          </a:p>
          <a:p>
            <a:pPr marL="0" indent="0"/>
            <a:endParaRPr lang="en-GB" dirty="0"/>
          </a:p>
          <a:p>
            <a:pPr marL="0" indent="0"/>
            <a:endParaRPr lang="en-GB" dirty="0" smtClean="0"/>
          </a:p>
          <a:p>
            <a:pPr marL="0" indent="0"/>
            <a:endParaRPr lang="en-GB" dirty="0"/>
          </a:p>
          <a:p>
            <a:pPr marL="0" indent="0"/>
            <a:endParaRPr lang="en-GB" dirty="0" smtClean="0"/>
          </a:p>
          <a:p>
            <a:pPr marL="0" indent="0"/>
            <a:endParaRPr lang="en-GB" dirty="0"/>
          </a:p>
          <a:p>
            <a:pPr>
              <a:buAutoNum type="arabicPeriod" startAt="4"/>
            </a:pPr>
            <a:r>
              <a:rPr lang="en-GB" dirty="0" err="1" smtClean="0"/>
              <a:t>BiteBack</a:t>
            </a:r>
            <a:r>
              <a:rPr lang="en-GB" dirty="0" smtClean="0"/>
              <a:t> average quality of life: </a:t>
            </a:r>
            <a:r>
              <a:rPr lang="en-GB" dirty="0" smtClean="0"/>
              <a:t>(0.95 </a:t>
            </a:r>
            <a:r>
              <a:rPr lang="en-GB" dirty="0" smtClean="0"/>
              <a:t>x </a:t>
            </a:r>
            <a:r>
              <a:rPr lang="en-GB" dirty="0" smtClean="0"/>
              <a:t>3) </a:t>
            </a:r>
            <a:r>
              <a:rPr lang="en-GB" dirty="0" smtClean="0"/>
              <a:t>+ </a:t>
            </a:r>
            <a:r>
              <a:rPr lang="en-GB" dirty="0" smtClean="0"/>
              <a:t>(0.3 </a:t>
            </a:r>
            <a:r>
              <a:rPr lang="en-GB" dirty="0" smtClean="0"/>
              <a:t>x </a:t>
            </a:r>
            <a:r>
              <a:rPr lang="en-GB" dirty="0" smtClean="0"/>
              <a:t>1) </a:t>
            </a:r>
            <a:r>
              <a:rPr lang="en-GB" dirty="0" smtClean="0"/>
              <a:t>+ (0.65 x </a:t>
            </a:r>
            <a:r>
              <a:rPr lang="en-GB" dirty="0" smtClean="0"/>
              <a:t>1)/2 = </a:t>
            </a:r>
            <a:r>
              <a:rPr lang="en-GB" dirty="0" smtClean="0"/>
              <a:t>3.475</a:t>
            </a:r>
          </a:p>
          <a:p>
            <a:pPr marL="0" indent="0"/>
            <a:r>
              <a:rPr lang="en-GB" dirty="0" smtClean="0"/>
              <a:t>       Standard treatment average quality of life: </a:t>
            </a:r>
            <a:r>
              <a:rPr lang="en-GB" dirty="0" smtClean="0"/>
              <a:t>(0.8 </a:t>
            </a:r>
            <a:r>
              <a:rPr lang="en-GB" dirty="0" smtClean="0"/>
              <a:t>x </a:t>
            </a:r>
            <a:r>
              <a:rPr lang="en-GB" dirty="0" smtClean="0"/>
              <a:t>3) + (0.3 </a:t>
            </a:r>
            <a:r>
              <a:rPr lang="en-GB" dirty="0" smtClean="0"/>
              <a:t>x </a:t>
            </a:r>
            <a:r>
              <a:rPr lang="en-GB" dirty="0" smtClean="0"/>
              <a:t>1) </a:t>
            </a:r>
            <a:r>
              <a:rPr lang="en-GB" dirty="0" smtClean="0"/>
              <a:t>+ </a:t>
            </a:r>
            <a:r>
              <a:rPr lang="en-GB" dirty="0" smtClean="0"/>
              <a:t>(0.5 </a:t>
            </a:r>
            <a:r>
              <a:rPr lang="en-GB" dirty="0" smtClean="0"/>
              <a:t>x </a:t>
            </a:r>
            <a:r>
              <a:rPr lang="en-GB" dirty="0" smtClean="0"/>
              <a:t>1) /2 = </a:t>
            </a:r>
            <a:r>
              <a:rPr lang="en-GB" dirty="0" smtClean="0"/>
              <a:t>2.95</a:t>
            </a:r>
          </a:p>
          <a:p>
            <a:pPr marL="0" indent="0"/>
            <a:r>
              <a:rPr lang="en-GB" dirty="0" smtClean="0"/>
              <a:t>       Difference: 3.475 – 2.95 = 0.525 quality adjusted life years of benefit</a:t>
            </a:r>
            <a:endParaRPr lang="en-GB" dirty="0"/>
          </a:p>
        </p:txBody>
      </p:sp>
      <p:graphicFrame>
        <p:nvGraphicFramePr>
          <p:cNvPr id="4" name="Chart 3"/>
          <p:cNvGraphicFramePr/>
          <p:nvPr>
            <p:extLst>
              <p:ext uri="{D42A27DB-BD31-4B8C-83A1-F6EECF244321}">
                <p14:modId xmlns:p14="http://schemas.microsoft.com/office/powerpoint/2010/main" val="2240662918"/>
              </p:ext>
            </p:extLst>
          </p:nvPr>
        </p:nvGraphicFramePr>
        <p:xfrm>
          <a:off x="1637665" y="1812925"/>
          <a:ext cx="5868670" cy="3232150"/>
        </p:xfrm>
        <a:graphic>
          <a:graphicData uri="http://schemas.openxmlformats.org/drawingml/2006/chart">
            <c:chart xmlns:c="http://schemas.openxmlformats.org/drawingml/2006/chart" xmlns:r="http://schemas.openxmlformats.org/officeDocument/2006/relationships" r:id="rId2"/>
          </a:graphicData>
        </a:graphic>
      </p:graphicFrame>
      <p:cxnSp>
        <p:nvCxnSpPr>
          <p:cNvPr id="8" name="Straight Connector 7"/>
          <p:cNvCxnSpPr/>
          <p:nvPr/>
        </p:nvCxnSpPr>
        <p:spPr>
          <a:xfrm flipV="1">
            <a:off x="3401063" y="2269378"/>
            <a:ext cx="3979249" cy="749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919539" y="1341550"/>
            <a:ext cx="1108845"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dirty="0" err="1" smtClean="0">
                <a:latin typeface="+mj-lt"/>
              </a:rPr>
              <a:t>BiteBack</a:t>
            </a:r>
            <a:endParaRPr lang="en-GB" dirty="0">
              <a:latin typeface="+mj-lt"/>
            </a:endParaRPr>
          </a:p>
        </p:txBody>
      </p:sp>
      <p:sp>
        <p:nvSpPr>
          <p:cNvPr id="12" name="Right Arrow 11"/>
          <p:cNvSpPr/>
          <p:nvPr/>
        </p:nvSpPr>
        <p:spPr>
          <a:xfrm rot="9050975">
            <a:off x="6197147" y="1676241"/>
            <a:ext cx="630079" cy="222712"/>
          </a:xfrm>
          <a:prstGeom prst="rightArrow">
            <a:avLst>
              <a:gd name="adj1" fmla="val 47411"/>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Straight Connector 10"/>
          <p:cNvCxnSpPr/>
          <p:nvPr/>
        </p:nvCxnSpPr>
        <p:spPr>
          <a:xfrm>
            <a:off x="3401063" y="2637695"/>
            <a:ext cx="3979249" cy="7297"/>
          </a:xfrm>
          <a:prstGeom prst="line">
            <a:avLst/>
          </a:prstGeom>
          <a:ln w="57150">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14" name="Right Arrow 13"/>
          <p:cNvSpPr/>
          <p:nvPr/>
        </p:nvSpPr>
        <p:spPr>
          <a:xfrm rot="11726710">
            <a:off x="7117976" y="2718375"/>
            <a:ext cx="468034" cy="222879"/>
          </a:xfrm>
          <a:prstGeom prst="rightArrow">
            <a:avLst/>
          </a:prstGeom>
          <a:solidFill>
            <a:schemeClr val="accent3">
              <a:lumMod val="40000"/>
              <a:lumOff val="6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p:cNvSpPr txBox="1"/>
          <p:nvPr/>
        </p:nvSpPr>
        <p:spPr>
          <a:xfrm>
            <a:off x="7659307" y="2698946"/>
            <a:ext cx="1133042" cy="584775"/>
          </a:xfrm>
          <a:prstGeom prst="rect">
            <a:avLst/>
          </a:prstGeom>
          <a:noFill/>
          <a:ln w="19050">
            <a:solidFill>
              <a:srgbClr val="DBB6DC"/>
            </a:solidFill>
          </a:ln>
        </p:spPr>
        <p:txBody>
          <a:bodyPr wrap="square" rtlCol="0">
            <a:spAutoFit/>
          </a:bodyPr>
          <a:lstStyle/>
          <a:p>
            <a:pPr algn="ctr"/>
            <a:r>
              <a:rPr lang="en-GB" sz="1600" dirty="0" smtClean="0">
                <a:latin typeface="+mj-lt"/>
              </a:rPr>
              <a:t>Standard treatment</a:t>
            </a:r>
            <a:endParaRPr lang="en-GB" sz="1600" dirty="0">
              <a:latin typeface="+mj-lt"/>
            </a:endParaRPr>
          </a:p>
        </p:txBody>
      </p:sp>
      <p:cxnSp>
        <p:nvCxnSpPr>
          <p:cNvPr id="16" name="Straight Connector 15"/>
          <p:cNvCxnSpPr/>
          <p:nvPr/>
        </p:nvCxnSpPr>
        <p:spPr>
          <a:xfrm>
            <a:off x="4355976" y="3929045"/>
            <a:ext cx="0" cy="0"/>
          </a:xfrm>
          <a:prstGeom prst="line">
            <a:avLst/>
          </a:prstGeom>
          <a:ln w="57150">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2195735" y="2637696"/>
            <a:ext cx="1205328" cy="1292050"/>
          </a:xfrm>
          <a:prstGeom prst="line">
            <a:avLst/>
          </a:prstGeom>
          <a:ln w="57150">
            <a:solidFill>
              <a:schemeClr val="accent3">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2167159" y="2276872"/>
            <a:ext cx="1233904" cy="162729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3401063" y="2291769"/>
            <a:ext cx="3979249" cy="320346"/>
          </a:xfrm>
          <a:prstGeom prst="rect">
            <a:avLst/>
          </a:prstGeom>
          <a:solidFill>
            <a:srgbClr val="FCC7C7">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Freeform 25"/>
          <p:cNvSpPr/>
          <p:nvPr/>
        </p:nvSpPr>
        <p:spPr>
          <a:xfrm>
            <a:off x="2289776" y="2311036"/>
            <a:ext cx="1131216" cy="1480008"/>
          </a:xfrm>
          <a:custGeom>
            <a:avLst/>
            <a:gdLst>
              <a:gd name="connsiteX0" fmla="*/ 1112363 w 1131216"/>
              <a:gd name="connsiteY0" fmla="*/ 0 h 1480008"/>
              <a:gd name="connsiteX1" fmla="*/ 1131216 w 1131216"/>
              <a:gd name="connsiteY1" fmla="*/ 282804 h 1480008"/>
              <a:gd name="connsiteX2" fmla="*/ 0 w 1131216"/>
              <a:gd name="connsiteY2" fmla="*/ 1480008 h 1480008"/>
              <a:gd name="connsiteX3" fmla="*/ 1112363 w 1131216"/>
              <a:gd name="connsiteY3" fmla="*/ 0 h 1480008"/>
            </a:gdLst>
            <a:ahLst/>
            <a:cxnLst>
              <a:cxn ang="0">
                <a:pos x="connsiteX0" y="connsiteY0"/>
              </a:cxn>
              <a:cxn ang="0">
                <a:pos x="connsiteX1" y="connsiteY1"/>
              </a:cxn>
              <a:cxn ang="0">
                <a:pos x="connsiteX2" y="connsiteY2"/>
              </a:cxn>
              <a:cxn ang="0">
                <a:pos x="connsiteX3" y="connsiteY3"/>
              </a:cxn>
            </a:cxnLst>
            <a:rect l="l" t="t" r="r" b="b"/>
            <a:pathLst>
              <a:path w="1131216" h="1480008">
                <a:moveTo>
                  <a:pt x="1112363" y="0"/>
                </a:moveTo>
                <a:lnTo>
                  <a:pt x="1131216" y="282804"/>
                </a:lnTo>
                <a:lnTo>
                  <a:pt x="0" y="1480008"/>
                </a:lnTo>
                <a:lnTo>
                  <a:pt x="1112363" y="0"/>
                </a:lnTo>
                <a:close/>
              </a:path>
            </a:pathLst>
          </a:custGeom>
          <a:solidFill>
            <a:srgbClr val="FCC7C7">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9077180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2446</TotalTime>
  <Words>2143</Words>
  <Application>Microsoft Office PowerPoint</Application>
  <PresentationFormat>On-screen Show (4:3)</PresentationFormat>
  <Paragraphs>248</Paragraphs>
  <Slides>13</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Calibri</vt:lpstr>
      <vt:lpstr>Franklin Gothic Book</vt:lpstr>
      <vt:lpstr>Franklin Gothic Medium</vt:lpstr>
      <vt:lpstr>Tunga</vt:lpstr>
      <vt:lpstr>Wingdings</vt:lpstr>
      <vt:lpstr>Angles</vt:lpstr>
      <vt:lpstr>NICE Pick n’ mix</vt:lpstr>
      <vt:lpstr>NICE PICK N’ MIX Overview</vt:lpstr>
      <vt:lpstr>PowerPoint Presentation</vt:lpstr>
      <vt:lpstr>PowerPoint Presentation</vt:lpstr>
      <vt:lpstr>Quality of Life</vt:lpstr>
      <vt:lpstr>Activity</vt:lpstr>
      <vt:lpstr>Questions to think about…</vt:lpstr>
      <vt:lpstr>BREAKING: NEW DRUG AVAILABLE</vt:lpstr>
      <vt:lpstr>Solutions - BiteBack</vt:lpstr>
      <vt:lpstr>Solutions - Breathaline</vt:lpstr>
      <vt:lpstr>Solutions - Tastimed</vt:lpstr>
      <vt:lpstr>Which medicine and why?</vt:lpstr>
      <vt:lpstr>Summary</vt:lpstr>
    </vt:vector>
  </TitlesOfParts>
  <Company>Eli Lilly and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Deciding which medicine to invest in</dc:title>
  <dc:creator>Katharine Thorn</dc:creator>
  <cp:lastModifiedBy>Holly Moon - Network</cp:lastModifiedBy>
  <cp:revision>138</cp:revision>
  <cp:lastPrinted>2016-05-06T09:30:30Z</cp:lastPrinted>
  <dcterms:created xsi:type="dcterms:W3CDTF">2016-04-20T12:50:02Z</dcterms:created>
  <dcterms:modified xsi:type="dcterms:W3CDTF">2017-10-03T13:35:32Z</dcterms:modified>
</cp:coreProperties>
</file>